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77" r:id="rId8"/>
    <p:sldMasterId id="2147483707" r:id="rId9"/>
  </p:sldMasterIdLst>
  <p:notesMasterIdLst>
    <p:notesMasterId r:id="rId40"/>
  </p:notesMasterIdLst>
  <p:sldIdLst>
    <p:sldId id="317" r:id="rId10"/>
    <p:sldId id="275" r:id="rId11"/>
    <p:sldId id="276" r:id="rId12"/>
    <p:sldId id="277" r:id="rId13"/>
    <p:sldId id="320" r:id="rId14"/>
    <p:sldId id="322" r:id="rId15"/>
    <p:sldId id="290" r:id="rId16"/>
    <p:sldId id="296" r:id="rId17"/>
    <p:sldId id="293" r:id="rId18"/>
    <p:sldId id="281" r:id="rId19"/>
    <p:sldId id="282" r:id="rId20"/>
    <p:sldId id="283" r:id="rId21"/>
    <p:sldId id="284" r:id="rId22"/>
    <p:sldId id="292" r:id="rId23"/>
    <p:sldId id="291" r:id="rId24"/>
    <p:sldId id="311" r:id="rId25"/>
    <p:sldId id="288" r:id="rId26"/>
    <p:sldId id="289" r:id="rId27"/>
    <p:sldId id="300" r:id="rId28"/>
    <p:sldId id="301" r:id="rId29"/>
    <p:sldId id="298" r:id="rId30"/>
    <p:sldId id="309" r:id="rId31"/>
    <p:sldId id="314" r:id="rId32"/>
    <p:sldId id="315" r:id="rId33"/>
    <p:sldId id="316" r:id="rId34"/>
    <p:sldId id="307" r:id="rId35"/>
    <p:sldId id="308" r:id="rId36"/>
    <p:sldId id="305" r:id="rId37"/>
    <p:sldId id="310" r:id="rId38"/>
    <p:sldId id="323"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1" d="100"/>
          <a:sy n="91" d="100"/>
        </p:scale>
        <p:origin x="2184"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2.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viewProps" Target="viewProps.xml"/><Relationship Id="rId7" Type="http://schemas.openxmlformats.org/officeDocument/2006/relationships/slideMaster" Target="slideMasters/slideMaster1.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4" y="0"/>
            <a:ext cx="2971800" cy="457200"/>
          </a:xfrm>
          <a:prstGeom prst="rect">
            <a:avLst/>
          </a:prstGeom>
        </p:spPr>
        <p:txBody>
          <a:bodyPr vert="horz" lIns="91440" tIns="45720" rIns="91440" bIns="45720" rtlCol="0"/>
          <a:lstStyle>
            <a:lvl1pPr algn="r">
              <a:defRPr sz="1200"/>
            </a:lvl1pPr>
          </a:lstStyle>
          <a:p>
            <a:fld id="{585A59C4-CA72-4356-9E2D-FC2988960ED1}" type="datetimeFigureOut">
              <a:rPr lang="en-US" smtClean="0"/>
              <a:t>10-Apr-19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1"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4"/>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4" y="8685214"/>
            <a:ext cx="2971800" cy="457200"/>
          </a:xfrm>
          <a:prstGeom prst="rect">
            <a:avLst/>
          </a:prstGeom>
        </p:spPr>
        <p:txBody>
          <a:bodyPr vert="horz" lIns="91440" tIns="45720" rIns="91440" bIns="45720" rtlCol="0" anchor="b"/>
          <a:lstStyle>
            <a:lvl1pPr algn="r">
              <a:defRPr sz="1200"/>
            </a:lvl1pPr>
          </a:lstStyle>
          <a:p>
            <a:fld id="{26B9EDF2-F58A-4E9F-B683-CD23C5201F61}" type="slidenum">
              <a:rPr lang="en-US" smtClean="0"/>
              <a:t>‹#›</a:t>
            </a:fld>
            <a:endParaRPr lang="en-US"/>
          </a:p>
        </p:txBody>
      </p:sp>
    </p:spTree>
    <p:extLst>
      <p:ext uri="{BB962C8B-B14F-4D97-AF65-F5344CB8AC3E}">
        <p14:creationId xmlns:p14="http://schemas.microsoft.com/office/powerpoint/2010/main" val="2031634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image" Target="../media/image11.emf"/></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3088" y="125413"/>
            <a:ext cx="1663700" cy="1247775"/>
          </a:xfrm>
        </p:spPr>
      </p:sp>
      <p:sp>
        <p:nvSpPr>
          <p:cNvPr id="6" name="TextBox 5"/>
          <p:cNvSpPr txBox="1"/>
          <p:nvPr/>
        </p:nvSpPr>
        <p:spPr>
          <a:xfrm>
            <a:off x="3152782" y="610763"/>
            <a:ext cx="3117854" cy="276841"/>
          </a:xfrm>
          <a:prstGeom prst="rect">
            <a:avLst/>
          </a:prstGeom>
          <a:noFill/>
        </p:spPr>
        <p:txBody>
          <a:bodyPr wrap="none" lIns="92141" tIns="46070" rIns="92141" bIns="46070" rtlCol="0">
            <a:spAutoFit/>
          </a:bodyPr>
          <a:lstStyle/>
          <a:p>
            <a:pPr defTabSz="914400"/>
            <a:r>
              <a:rPr lang="en-US" sz="1200" dirty="0">
                <a:solidFill>
                  <a:prstClr val="black"/>
                </a:solidFill>
              </a:rPr>
              <a:t>Source:  ExxonMobil 2018 Outlook for Energy </a:t>
            </a:r>
          </a:p>
        </p:txBody>
      </p:sp>
      <p:pic>
        <p:nvPicPr>
          <p:cNvPr id="3" name="Picture 2"/>
          <p:cNvPicPr>
            <a:picLocks noChangeAspect="1"/>
          </p:cNvPicPr>
          <p:nvPr/>
        </p:nvPicPr>
        <p:blipFill>
          <a:blip r:embed="rId3"/>
          <a:stretch>
            <a:fillRect/>
          </a:stretch>
        </p:blipFill>
        <p:spPr>
          <a:xfrm>
            <a:off x="160075" y="1585365"/>
            <a:ext cx="5903306" cy="2604400"/>
          </a:xfrm>
          <a:prstGeom prst="rect">
            <a:avLst/>
          </a:prstGeom>
        </p:spPr>
      </p:pic>
      <p:pic>
        <p:nvPicPr>
          <p:cNvPr id="5" name="Picture 4"/>
          <p:cNvPicPr>
            <a:picLocks noChangeAspect="1"/>
          </p:cNvPicPr>
          <p:nvPr/>
        </p:nvPicPr>
        <p:blipFill>
          <a:blip r:embed="rId4"/>
          <a:stretch>
            <a:fillRect/>
          </a:stretch>
        </p:blipFill>
        <p:spPr>
          <a:xfrm>
            <a:off x="160075" y="4189766"/>
            <a:ext cx="5903306" cy="4666246"/>
          </a:xfrm>
          <a:prstGeom prst="rect">
            <a:avLst/>
          </a:prstGeom>
        </p:spPr>
      </p:pic>
      <p:sp>
        <p:nvSpPr>
          <p:cNvPr id="7" name="Slide Number Placeholder 6"/>
          <p:cNvSpPr>
            <a:spLocks noGrp="1"/>
          </p:cNvSpPr>
          <p:nvPr>
            <p:ph type="sldNum" sz="quarter" idx="10"/>
          </p:nvPr>
        </p:nvSpPr>
        <p:spPr/>
        <p:txBody>
          <a:bodyPr/>
          <a:lstStyle/>
          <a:p>
            <a:fld id="{7DA906E8-4D3A-4E83-BF80-F917063BC5F3}" type="slidenum">
              <a:rPr lang="en-US" smtClean="0"/>
              <a:t>5</a:t>
            </a:fld>
            <a:endParaRPr lang="en-US" dirty="0"/>
          </a:p>
        </p:txBody>
      </p:sp>
    </p:spTree>
    <p:extLst>
      <p:ext uri="{BB962C8B-B14F-4D97-AF65-F5344CB8AC3E}">
        <p14:creationId xmlns:p14="http://schemas.microsoft.com/office/powerpoint/2010/main" val="275366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1095375" y="247650"/>
            <a:ext cx="5022850" cy="3767138"/>
          </a:xfrm>
          <a:ln/>
        </p:spPr>
      </p:sp>
      <p:sp>
        <p:nvSpPr>
          <p:cNvPr id="2" name="Slide Number Placeholder 1"/>
          <p:cNvSpPr>
            <a:spLocks noGrp="1"/>
          </p:cNvSpPr>
          <p:nvPr>
            <p:ph type="sldNum" sz="quarter" idx="10"/>
          </p:nvPr>
        </p:nvSpPr>
        <p:spPr/>
        <p:txBody>
          <a:bodyPr/>
          <a:lstStyle/>
          <a:p>
            <a:fld id="{7DA906E8-4D3A-4E83-BF80-F917063BC5F3}" type="slidenum">
              <a:rPr lang="en-US" smtClean="0"/>
              <a:t>6</a:t>
            </a:fld>
            <a:endParaRPr lang="en-US" dirty="0"/>
          </a:p>
        </p:txBody>
      </p:sp>
    </p:spTree>
    <p:extLst>
      <p:ext uri="{BB962C8B-B14F-4D97-AF65-F5344CB8AC3E}">
        <p14:creationId xmlns:p14="http://schemas.microsoft.com/office/powerpoint/2010/main" val="3568552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defTabSz="915988">
              <a:defRPr sz="800" b="1">
                <a:solidFill>
                  <a:srgbClr val="FF0000"/>
                </a:solidFill>
                <a:latin typeface="Arial" pitchFamily="34" charset="0"/>
              </a:defRPr>
            </a:lvl1pPr>
            <a:lvl2pPr marL="742950" indent="-285750" defTabSz="915988">
              <a:defRPr sz="800" b="1">
                <a:solidFill>
                  <a:srgbClr val="FF0000"/>
                </a:solidFill>
                <a:latin typeface="Arial" pitchFamily="34" charset="0"/>
              </a:defRPr>
            </a:lvl2pPr>
            <a:lvl3pPr marL="1143000" indent="-228600" defTabSz="915988">
              <a:defRPr sz="800" b="1">
                <a:solidFill>
                  <a:srgbClr val="FF0000"/>
                </a:solidFill>
                <a:latin typeface="Arial" pitchFamily="34" charset="0"/>
              </a:defRPr>
            </a:lvl3pPr>
            <a:lvl4pPr marL="1600200" indent="-228600" defTabSz="915988">
              <a:defRPr sz="800" b="1">
                <a:solidFill>
                  <a:srgbClr val="FF0000"/>
                </a:solidFill>
                <a:latin typeface="Arial" pitchFamily="34" charset="0"/>
              </a:defRPr>
            </a:lvl4pPr>
            <a:lvl5pPr marL="2057400" indent="-228600" defTabSz="915988">
              <a:defRPr sz="800" b="1">
                <a:solidFill>
                  <a:srgbClr val="FF0000"/>
                </a:solidFill>
                <a:latin typeface="Arial" pitchFamily="34" charset="0"/>
              </a:defRPr>
            </a:lvl5pPr>
            <a:lvl6pPr marL="2514600" indent="-228600" algn="ctr" defTabSz="915988" eaLnBrk="0" fontAlgn="base" hangingPunct="0">
              <a:spcBef>
                <a:spcPct val="50000"/>
              </a:spcBef>
              <a:spcAft>
                <a:spcPct val="0"/>
              </a:spcAft>
              <a:defRPr sz="800" b="1">
                <a:solidFill>
                  <a:srgbClr val="FF0000"/>
                </a:solidFill>
                <a:latin typeface="Arial" pitchFamily="34" charset="0"/>
              </a:defRPr>
            </a:lvl6pPr>
            <a:lvl7pPr marL="2971800" indent="-228600" algn="ctr" defTabSz="915988" eaLnBrk="0" fontAlgn="base" hangingPunct="0">
              <a:spcBef>
                <a:spcPct val="50000"/>
              </a:spcBef>
              <a:spcAft>
                <a:spcPct val="0"/>
              </a:spcAft>
              <a:defRPr sz="800" b="1">
                <a:solidFill>
                  <a:srgbClr val="FF0000"/>
                </a:solidFill>
                <a:latin typeface="Arial" pitchFamily="34" charset="0"/>
              </a:defRPr>
            </a:lvl7pPr>
            <a:lvl8pPr marL="3429000" indent="-228600" algn="ctr" defTabSz="915988" eaLnBrk="0" fontAlgn="base" hangingPunct="0">
              <a:spcBef>
                <a:spcPct val="50000"/>
              </a:spcBef>
              <a:spcAft>
                <a:spcPct val="0"/>
              </a:spcAft>
              <a:defRPr sz="800" b="1">
                <a:solidFill>
                  <a:srgbClr val="FF0000"/>
                </a:solidFill>
                <a:latin typeface="Arial" pitchFamily="34" charset="0"/>
              </a:defRPr>
            </a:lvl8pPr>
            <a:lvl9pPr marL="3886200" indent="-228600" algn="ctr" defTabSz="915988" eaLnBrk="0" fontAlgn="base" hangingPunct="0">
              <a:spcBef>
                <a:spcPct val="50000"/>
              </a:spcBef>
              <a:spcAft>
                <a:spcPct val="0"/>
              </a:spcAft>
              <a:defRPr sz="800" b="1">
                <a:solidFill>
                  <a:srgbClr val="FF0000"/>
                </a:solidFill>
                <a:latin typeface="Arial" pitchFamily="34" charset="0"/>
              </a:defRPr>
            </a:lvl9pPr>
          </a:lstStyle>
          <a:p>
            <a:fld id="{1FD6620B-AAB1-410B-AFAF-18C673D57666}" type="slidenum">
              <a:rPr lang="en-US" altLang="en-US" sz="1200" b="0">
                <a:solidFill>
                  <a:schemeClr val="tx1"/>
                </a:solidFill>
                <a:latin typeface="Times New Roman" pitchFamily="18" charset="0"/>
              </a:rPr>
              <a:pPr/>
              <a:t>11</a:t>
            </a:fld>
            <a:endParaRPr lang="en-US" altLang="en-US" sz="1200" b="0">
              <a:solidFill>
                <a:schemeClr val="tx1"/>
              </a:solidFill>
              <a:latin typeface="Times New Roman"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endParaRPr lang="en-GB" altLang="en-US" smtClean="0"/>
          </a:p>
        </p:txBody>
      </p:sp>
    </p:spTree>
    <p:extLst>
      <p:ext uri="{BB962C8B-B14F-4D97-AF65-F5344CB8AC3E}">
        <p14:creationId xmlns:p14="http://schemas.microsoft.com/office/powerpoint/2010/main" val="1839814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defTabSz="915988">
              <a:defRPr sz="800" b="1">
                <a:solidFill>
                  <a:srgbClr val="FF0000"/>
                </a:solidFill>
                <a:latin typeface="Arial" pitchFamily="34" charset="0"/>
              </a:defRPr>
            </a:lvl1pPr>
            <a:lvl2pPr marL="742950" indent="-285750" defTabSz="915988">
              <a:defRPr sz="800" b="1">
                <a:solidFill>
                  <a:srgbClr val="FF0000"/>
                </a:solidFill>
                <a:latin typeface="Arial" pitchFamily="34" charset="0"/>
              </a:defRPr>
            </a:lvl2pPr>
            <a:lvl3pPr marL="1143000" indent="-228600" defTabSz="915988">
              <a:defRPr sz="800" b="1">
                <a:solidFill>
                  <a:srgbClr val="FF0000"/>
                </a:solidFill>
                <a:latin typeface="Arial" pitchFamily="34" charset="0"/>
              </a:defRPr>
            </a:lvl3pPr>
            <a:lvl4pPr marL="1600200" indent="-228600" defTabSz="915988">
              <a:defRPr sz="800" b="1">
                <a:solidFill>
                  <a:srgbClr val="FF0000"/>
                </a:solidFill>
                <a:latin typeface="Arial" pitchFamily="34" charset="0"/>
              </a:defRPr>
            </a:lvl4pPr>
            <a:lvl5pPr marL="2057400" indent="-228600" defTabSz="915988">
              <a:defRPr sz="800" b="1">
                <a:solidFill>
                  <a:srgbClr val="FF0000"/>
                </a:solidFill>
                <a:latin typeface="Arial" pitchFamily="34" charset="0"/>
              </a:defRPr>
            </a:lvl5pPr>
            <a:lvl6pPr marL="2514600" indent="-228600" algn="ctr" defTabSz="915988" eaLnBrk="0" fontAlgn="base" hangingPunct="0">
              <a:spcBef>
                <a:spcPct val="50000"/>
              </a:spcBef>
              <a:spcAft>
                <a:spcPct val="0"/>
              </a:spcAft>
              <a:defRPr sz="800" b="1">
                <a:solidFill>
                  <a:srgbClr val="FF0000"/>
                </a:solidFill>
                <a:latin typeface="Arial" pitchFamily="34" charset="0"/>
              </a:defRPr>
            </a:lvl6pPr>
            <a:lvl7pPr marL="2971800" indent="-228600" algn="ctr" defTabSz="915988" eaLnBrk="0" fontAlgn="base" hangingPunct="0">
              <a:spcBef>
                <a:spcPct val="50000"/>
              </a:spcBef>
              <a:spcAft>
                <a:spcPct val="0"/>
              </a:spcAft>
              <a:defRPr sz="800" b="1">
                <a:solidFill>
                  <a:srgbClr val="FF0000"/>
                </a:solidFill>
                <a:latin typeface="Arial" pitchFamily="34" charset="0"/>
              </a:defRPr>
            </a:lvl7pPr>
            <a:lvl8pPr marL="3429000" indent="-228600" algn="ctr" defTabSz="915988" eaLnBrk="0" fontAlgn="base" hangingPunct="0">
              <a:spcBef>
                <a:spcPct val="50000"/>
              </a:spcBef>
              <a:spcAft>
                <a:spcPct val="0"/>
              </a:spcAft>
              <a:defRPr sz="800" b="1">
                <a:solidFill>
                  <a:srgbClr val="FF0000"/>
                </a:solidFill>
                <a:latin typeface="Arial" pitchFamily="34" charset="0"/>
              </a:defRPr>
            </a:lvl8pPr>
            <a:lvl9pPr marL="3886200" indent="-228600" algn="ctr" defTabSz="915988" eaLnBrk="0" fontAlgn="base" hangingPunct="0">
              <a:spcBef>
                <a:spcPct val="50000"/>
              </a:spcBef>
              <a:spcAft>
                <a:spcPct val="0"/>
              </a:spcAft>
              <a:defRPr sz="800" b="1">
                <a:solidFill>
                  <a:srgbClr val="FF0000"/>
                </a:solidFill>
                <a:latin typeface="Arial" pitchFamily="34" charset="0"/>
              </a:defRPr>
            </a:lvl9pPr>
          </a:lstStyle>
          <a:p>
            <a:fld id="{D9457563-E203-498F-98F4-DCF1B2F4BB96}" type="slidenum">
              <a:rPr lang="en-US" altLang="en-US" sz="1200" b="0">
                <a:solidFill>
                  <a:schemeClr val="tx1"/>
                </a:solidFill>
                <a:latin typeface="Times New Roman" pitchFamily="18" charset="0"/>
              </a:rPr>
              <a:pPr/>
              <a:t>12</a:t>
            </a:fld>
            <a:endParaRPr lang="en-US" altLang="en-US" sz="1200" b="0">
              <a:solidFill>
                <a:schemeClr val="tx1"/>
              </a:solidFill>
              <a:latin typeface="Times New Roman"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p:spPr>
        <p:txBody>
          <a:bodyPr/>
          <a:lstStyle/>
          <a:p>
            <a:endParaRPr lang="en-GB" altLang="en-US" smtClean="0"/>
          </a:p>
        </p:txBody>
      </p:sp>
    </p:spTree>
    <p:extLst>
      <p:ext uri="{BB962C8B-B14F-4D97-AF65-F5344CB8AC3E}">
        <p14:creationId xmlns:p14="http://schemas.microsoft.com/office/powerpoint/2010/main" val="2571083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defTabSz="915988">
              <a:defRPr sz="800" b="1">
                <a:solidFill>
                  <a:srgbClr val="FF0000"/>
                </a:solidFill>
                <a:latin typeface="Arial" pitchFamily="34" charset="0"/>
              </a:defRPr>
            </a:lvl1pPr>
            <a:lvl2pPr marL="742950" indent="-285750" defTabSz="915988">
              <a:defRPr sz="800" b="1">
                <a:solidFill>
                  <a:srgbClr val="FF0000"/>
                </a:solidFill>
                <a:latin typeface="Arial" pitchFamily="34" charset="0"/>
              </a:defRPr>
            </a:lvl2pPr>
            <a:lvl3pPr marL="1143000" indent="-228600" defTabSz="915988">
              <a:defRPr sz="800" b="1">
                <a:solidFill>
                  <a:srgbClr val="FF0000"/>
                </a:solidFill>
                <a:latin typeface="Arial" pitchFamily="34" charset="0"/>
              </a:defRPr>
            </a:lvl3pPr>
            <a:lvl4pPr marL="1600200" indent="-228600" defTabSz="915988">
              <a:defRPr sz="800" b="1">
                <a:solidFill>
                  <a:srgbClr val="FF0000"/>
                </a:solidFill>
                <a:latin typeface="Arial" pitchFamily="34" charset="0"/>
              </a:defRPr>
            </a:lvl4pPr>
            <a:lvl5pPr marL="2057400" indent="-228600" defTabSz="915988">
              <a:defRPr sz="800" b="1">
                <a:solidFill>
                  <a:srgbClr val="FF0000"/>
                </a:solidFill>
                <a:latin typeface="Arial" pitchFamily="34" charset="0"/>
              </a:defRPr>
            </a:lvl5pPr>
            <a:lvl6pPr marL="2514600" indent="-228600" algn="ctr" defTabSz="915988" eaLnBrk="0" fontAlgn="base" hangingPunct="0">
              <a:spcBef>
                <a:spcPct val="50000"/>
              </a:spcBef>
              <a:spcAft>
                <a:spcPct val="0"/>
              </a:spcAft>
              <a:defRPr sz="800" b="1">
                <a:solidFill>
                  <a:srgbClr val="FF0000"/>
                </a:solidFill>
                <a:latin typeface="Arial" pitchFamily="34" charset="0"/>
              </a:defRPr>
            </a:lvl6pPr>
            <a:lvl7pPr marL="2971800" indent="-228600" algn="ctr" defTabSz="915988" eaLnBrk="0" fontAlgn="base" hangingPunct="0">
              <a:spcBef>
                <a:spcPct val="50000"/>
              </a:spcBef>
              <a:spcAft>
                <a:spcPct val="0"/>
              </a:spcAft>
              <a:defRPr sz="800" b="1">
                <a:solidFill>
                  <a:srgbClr val="FF0000"/>
                </a:solidFill>
                <a:latin typeface="Arial" pitchFamily="34" charset="0"/>
              </a:defRPr>
            </a:lvl7pPr>
            <a:lvl8pPr marL="3429000" indent="-228600" algn="ctr" defTabSz="915988" eaLnBrk="0" fontAlgn="base" hangingPunct="0">
              <a:spcBef>
                <a:spcPct val="50000"/>
              </a:spcBef>
              <a:spcAft>
                <a:spcPct val="0"/>
              </a:spcAft>
              <a:defRPr sz="800" b="1">
                <a:solidFill>
                  <a:srgbClr val="FF0000"/>
                </a:solidFill>
                <a:latin typeface="Arial" pitchFamily="34" charset="0"/>
              </a:defRPr>
            </a:lvl8pPr>
            <a:lvl9pPr marL="3886200" indent="-228600" algn="ctr" defTabSz="915988" eaLnBrk="0" fontAlgn="base" hangingPunct="0">
              <a:spcBef>
                <a:spcPct val="50000"/>
              </a:spcBef>
              <a:spcAft>
                <a:spcPct val="0"/>
              </a:spcAft>
              <a:defRPr sz="800" b="1">
                <a:solidFill>
                  <a:srgbClr val="FF0000"/>
                </a:solidFill>
                <a:latin typeface="Arial" pitchFamily="34" charset="0"/>
              </a:defRPr>
            </a:lvl9pPr>
          </a:lstStyle>
          <a:p>
            <a:fld id="{FD141D26-4C36-43DA-A5CF-7ACEC52307DB}" type="slidenum">
              <a:rPr lang="en-US" altLang="en-US" sz="1200" b="0">
                <a:solidFill>
                  <a:schemeClr val="tx1"/>
                </a:solidFill>
                <a:latin typeface="Times New Roman" pitchFamily="18" charset="0"/>
              </a:rPr>
              <a:pPr/>
              <a:t>13</a:t>
            </a:fld>
            <a:endParaRPr lang="en-US" altLang="en-US" sz="1200" b="0">
              <a:solidFill>
                <a:schemeClr val="tx1"/>
              </a:solidFill>
              <a:latin typeface="Times New Roman"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p:spPr>
        <p:txBody>
          <a:bodyPr/>
          <a:lstStyle/>
          <a:p>
            <a:endParaRPr lang="en-GB" altLang="en-US" smtClean="0"/>
          </a:p>
        </p:txBody>
      </p:sp>
    </p:spTree>
    <p:extLst>
      <p:ext uri="{BB962C8B-B14F-4D97-AF65-F5344CB8AC3E}">
        <p14:creationId xmlns:p14="http://schemas.microsoft.com/office/powerpoint/2010/main" val="846871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B9EDF2-F58A-4E9F-B683-CD23C5201F61}" type="slidenum">
              <a:rPr lang="en-US" smtClean="0"/>
              <a:t>22</a:t>
            </a:fld>
            <a:endParaRPr lang="en-US"/>
          </a:p>
        </p:txBody>
      </p:sp>
    </p:spTree>
    <p:extLst>
      <p:ext uri="{BB962C8B-B14F-4D97-AF65-F5344CB8AC3E}">
        <p14:creationId xmlns:p14="http://schemas.microsoft.com/office/powerpoint/2010/main" val="1581879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defTabSz="915988">
              <a:defRPr sz="1200" b="1">
                <a:solidFill>
                  <a:schemeClr val="hlink"/>
                </a:solidFill>
                <a:latin typeface="Arial" pitchFamily="34" charset="0"/>
              </a:defRPr>
            </a:lvl1pPr>
            <a:lvl2pPr marL="742950" indent="-285750" defTabSz="915988">
              <a:defRPr sz="1200" b="1">
                <a:solidFill>
                  <a:schemeClr val="hlink"/>
                </a:solidFill>
                <a:latin typeface="Arial" pitchFamily="34" charset="0"/>
              </a:defRPr>
            </a:lvl2pPr>
            <a:lvl3pPr marL="1143000" indent="-228600" defTabSz="915988">
              <a:defRPr sz="1200" b="1">
                <a:solidFill>
                  <a:schemeClr val="hlink"/>
                </a:solidFill>
                <a:latin typeface="Arial" pitchFamily="34" charset="0"/>
              </a:defRPr>
            </a:lvl3pPr>
            <a:lvl4pPr marL="1600200" indent="-228600" defTabSz="915988">
              <a:defRPr sz="1200" b="1">
                <a:solidFill>
                  <a:schemeClr val="hlink"/>
                </a:solidFill>
                <a:latin typeface="Arial" pitchFamily="34" charset="0"/>
              </a:defRPr>
            </a:lvl4pPr>
            <a:lvl5pPr marL="2057400" indent="-228600" defTabSz="915988">
              <a:defRPr sz="1200" b="1">
                <a:solidFill>
                  <a:schemeClr val="hlink"/>
                </a:solidFill>
                <a:latin typeface="Arial" pitchFamily="34" charset="0"/>
              </a:defRPr>
            </a:lvl5pPr>
            <a:lvl6pPr marL="2514600" indent="-228600" algn="ctr" defTabSz="915988" eaLnBrk="0" fontAlgn="base" hangingPunct="0">
              <a:spcBef>
                <a:spcPct val="0"/>
              </a:spcBef>
              <a:spcAft>
                <a:spcPct val="0"/>
              </a:spcAft>
              <a:defRPr sz="1200" b="1">
                <a:solidFill>
                  <a:schemeClr val="hlink"/>
                </a:solidFill>
                <a:latin typeface="Arial" pitchFamily="34" charset="0"/>
              </a:defRPr>
            </a:lvl6pPr>
            <a:lvl7pPr marL="2971800" indent="-228600" algn="ctr" defTabSz="915988" eaLnBrk="0" fontAlgn="base" hangingPunct="0">
              <a:spcBef>
                <a:spcPct val="0"/>
              </a:spcBef>
              <a:spcAft>
                <a:spcPct val="0"/>
              </a:spcAft>
              <a:defRPr sz="1200" b="1">
                <a:solidFill>
                  <a:schemeClr val="hlink"/>
                </a:solidFill>
                <a:latin typeface="Arial" pitchFamily="34" charset="0"/>
              </a:defRPr>
            </a:lvl7pPr>
            <a:lvl8pPr marL="3429000" indent="-228600" algn="ctr" defTabSz="915988" eaLnBrk="0" fontAlgn="base" hangingPunct="0">
              <a:spcBef>
                <a:spcPct val="0"/>
              </a:spcBef>
              <a:spcAft>
                <a:spcPct val="0"/>
              </a:spcAft>
              <a:defRPr sz="1200" b="1">
                <a:solidFill>
                  <a:schemeClr val="hlink"/>
                </a:solidFill>
                <a:latin typeface="Arial" pitchFamily="34" charset="0"/>
              </a:defRPr>
            </a:lvl8pPr>
            <a:lvl9pPr marL="3886200" indent="-228600" algn="ctr" defTabSz="915988" eaLnBrk="0" fontAlgn="base" hangingPunct="0">
              <a:spcBef>
                <a:spcPct val="0"/>
              </a:spcBef>
              <a:spcAft>
                <a:spcPct val="0"/>
              </a:spcAft>
              <a:defRPr sz="1200" b="1">
                <a:solidFill>
                  <a:schemeClr val="hlink"/>
                </a:solidFill>
                <a:latin typeface="Arial" pitchFamily="34" charset="0"/>
              </a:defRPr>
            </a:lvl9pPr>
          </a:lstStyle>
          <a:p>
            <a:fld id="{F15B6724-CDCA-465B-8718-E40621E15BA7}" type="slidenum">
              <a:rPr lang="en-US" altLang="en-US" b="0">
                <a:solidFill>
                  <a:prstClr val="black"/>
                </a:solidFill>
                <a:latin typeface="Times New Roman" pitchFamily="18" charset="0"/>
              </a:rPr>
              <a:pPr/>
              <a:t>24</a:t>
            </a:fld>
            <a:endParaRPr lang="en-US" altLang="en-US" b="0">
              <a:solidFill>
                <a:prstClr val="black"/>
              </a:solidFill>
              <a:latin typeface="Times New Roman"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endParaRPr lang="en-GB" altLang="en-US" smtClean="0"/>
          </a:p>
        </p:txBody>
      </p:sp>
    </p:spTree>
    <p:extLst>
      <p:ext uri="{BB962C8B-B14F-4D97-AF65-F5344CB8AC3E}">
        <p14:creationId xmlns:p14="http://schemas.microsoft.com/office/powerpoint/2010/main" val="29668472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Graphic Blue">
    <p:spTree>
      <p:nvGrpSpPr>
        <p:cNvPr id="1" name=""/>
        <p:cNvGrpSpPr/>
        <p:nvPr/>
      </p:nvGrpSpPr>
      <p:grpSpPr>
        <a:xfrm>
          <a:off x="0" y="0"/>
          <a:ext cx="0" cy="0"/>
          <a:chOff x="0" y="0"/>
          <a:chExt cx="0" cy="0"/>
        </a:xfrm>
      </p:grpSpPr>
      <p:sp>
        <p:nvSpPr>
          <p:cNvPr id="10" name="Rectangle 9"/>
          <p:cNvSpPr/>
          <p:nvPr userDrawn="1"/>
        </p:nvSpPr>
        <p:spPr>
          <a:xfrm>
            <a:off x="0" y="1325080"/>
            <a:ext cx="9144000" cy="3081528"/>
          </a:xfrm>
          <a:prstGeom prst="rect">
            <a:avLst/>
          </a:prstGeom>
          <a:gradFill flip="none" rotWithShape="1">
            <a:gsLst>
              <a:gs pos="30000">
                <a:schemeClr val="accent1"/>
              </a:gs>
              <a:gs pos="100000">
                <a:schemeClr val="accent2"/>
              </a:gs>
            </a:gsLst>
            <a:lin ang="18900000" scaled="0"/>
            <a:tileRect/>
          </a:gra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base">
              <a:spcBef>
                <a:spcPct val="0"/>
              </a:spcBef>
              <a:spcAft>
                <a:spcPct val="0"/>
              </a:spcAft>
            </a:pPr>
            <a:endParaRPr lang="en-US">
              <a:solidFill>
                <a:srgbClr val="000000"/>
              </a:solidFill>
            </a:endParaRPr>
          </a:p>
        </p:txBody>
      </p:sp>
      <p:sp>
        <p:nvSpPr>
          <p:cNvPr id="6" name="Rectangle 5"/>
          <p:cNvSpPr>
            <a:spLocks noChangeArrowheads="1"/>
          </p:cNvSpPr>
          <p:nvPr userDrawn="1"/>
        </p:nvSpPr>
        <p:spPr bwMode="auto">
          <a:xfrm>
            <a:off x="388938" y="6184900"/>
            <a:ext cx="69850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457200">
              <a:defRPr/>
            </a:pPr>
            <a:r>
              <a:rPr lang="en-US" sz="600" dirty="0">
                <a:solidFill>
                  <a:srgbClr val="000000"/>
                </a:solidFill>
                <a:ea typeface="Arial"/>
                <a:cs typeface="Arial"/>
              </a:rPr>
              <a:t>This presentation includes forward-looking statements. Actual future conditions (including economic conditions, energy demand, and energy supply) could differ materially due to changes in technology, the development of new supply sources, political events, demographic changes, and other factors discussed herein (and in Item 1A of ExxonMobil</a:t>
            </a:r>
            <a:r>
              <a:rPr lang="ja-JP" altLang="en-US" sz="600" dirty="0">
                <a:solidFill>
                  <a:srgbClr val="000000"/>
                </a:solidFill>
                <a:ea typeface="Arial"/>
                <a:cs typeface="Arial"/>
              </a:rPr>
              <a:t>’</a:t>
            </a:r>
            <a:r>
              <a:rPr lang="en-US" sz="600" dirty="0">
                <a:solidFill>
                  <a:srgbClr val="000000"/>
                </a:solidFill>
                <a:ea typeface="Arial"/>
                <a:cs typeface="Arial"/>
              </a:rPr>
              <a:t>s latest report on Form 10-K or information set forth under "factors affecting future results" on the "investors" page of our website at </a:t>
            </a:r>
            <a:r>
              <a:rPr lang="en-US" sz="600" dirty="0" err="1">
                <a:solidFill>
                  <a:srgbClr val="000000"/>
                </a:solidFill>
                <a:ea typeface="Arial"/>
                <a:cs typeface="Arial"/>
              </a:rPr>
              <a:t>www.exxonmobil.com</a:t>
            </a:r>
            <a:r>
              <a:rPr lang="en-US" sz="600" dirty="0">
                <a:solidFill>
                  <a:srgbClr val="000000"/>
                </a:solidFill>
                <a:ea typeface="Arial"/>
                <a:cs typeface="Arial"/>
              </a:rPr>
              <a:t>). This material is not to be reproduced without the permission of Exxon Mobil Corporation.</a:t>
            </a:r>
          </a:p>
        </p:txBody>
      </p:sp>
      <p:pic>
        <p:nvPicPr>
          <p:cNvPr id="9" name="Picture 8" descr="EM_pattern_PowerPoint_White.png"/>
          <p:cNvPicPr>
            <a:picLocks noChangeAspect="1"/>
          </p:cNvPicPr>
          <p:nvPr userDrawn="1"/>
        </p:nvPicPr>
        <p:blipFill>
          <a:blip r:embed="rId2">
            <a:alphaModFix amt="63000"/>
            <a:extLst>
              <a:ext uri="{28A0092B-C50C-407E-A947-70E740481C1C}">
                <a14:useLocalDpi xmlns:a14="http://schemas.microsoft.com/office/drawing/2010/main"/>
              </a:ext>
            </a:extLst>
          </a:blip>
          <a:stretch>
            <a:fillRect/>
          </a:stretch>
        </p:blipFill>
        <p:spPr>
          <a:xfrm>
            <a:off x="0" y="1325080"/>
            <a:ext cx="9144000" cy="3084576"/>
          </a:xfrm>
          <a:prstGeom prst="rect">
            <a:avLst/>
          </a:prstGeom>
        </p:spPr>
      </p:pic>
      <p:sp>
        <p:nvSpPr>
          <p:cNvPr id="11" name="Title 1"/>
          <p:cNvSpPr>
            <a:spLocks noGrp="1"/>
          </p:cNvSpPr>
          <p:nvPr>
            <p:ph type="ctrTitle"/>
          </p:nvPr>
        </p:nvSpPr>
        <p:spPr bwMode="white">
          <a:xfrm>
            <a:off x="475488" y="1900826"/>
            <a:ext cx="8206550" cy="1828800"/>
          </a:xfrm>
        </p:spPr>
        <p:txBody>
          <a:bodyPr>
            <a:noAutofit/>
          </a:bodyPr>
          <a:lstStyle>
            <a:lvl1pPr>
              <a:lnSpc>
                <a:spcPct val="90000"/>
              </a:lnSpc>
              <a:defRPr sz="5400" b="0" i="0" baseline="0">
                <a:solidFill>
                  <a:schemeClr val="bg1"/>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p:ph sz="quarter" idx="11"/>
          </p:nvPr>
        </p:nvSpPr>
        <p:spPr bwMode="white">
          <a:xfrm>
            <a:off x="475488" y="1576845"/>
            <a:ext cx="3657600" cy="314325"/>
          </a:xfrm>
        </p:spPr>
        <p:txBody>
          <a:bodyPr/>
          <a:lstStyle>
            <a:lvl1pPr marL="0" indent="0">
              <a:buNone/>
              <a:defRPr lang="en-US" sz="1600" kern="1200" dirty="0" smtClean="0">
                <a:solidFill>
                  <a:schemeClr val="bg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pic>
        <p:nvPicPr>
          <p:cNvPr id="14" name="Picture 13" descr="exmo_elh_tm_w.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35672" y="3875313"/>
            <a:ext cx="1792224" cy="324454"/>
          </a:xfrm>
          <a:prstGeom prst="rect">
            <a:avLst/>
          </a:prstGeom>
        </p:spPr>
      </p:pic>
      <p:pic>
        <p:nvPicPr>
          <p:cNvPr id="15" name="Picture 14" descr="exmo_red.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white">
          <a:xfrm>
            <a:off x="6460490" y="432873"/>
            <a:ext cx="2249424" cy="450858"/>
          </a:xfrm>
          <a:prstGeom prst="rect">
            <a:avLst/>
          </a:prstGeom>
        </p:spPr>
      </p:pic>
    </p:spTree>
    <p:extLst>
      <p:ext uri="{BB962C8B-B14F-4D97-AF65-F5344CB8AC3E}">
        <p14:creationId xmlns:p14="http://schemas.microsoft.com/office/powerpoint/2010/main" val="196005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actoid Whit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59582" y="1719072"/>
            <a:ext cx="8230090" cy="2190494"/>
          </a:xfrm>
        </p:spPr>
        <p:txBody>
          <a:bodyPr>
            <a:noAutofit/>
          </a:bodyPr>
          <a:lstStyle>
            <a:lvl1pPr>
              <a:lnSpc>
                <a:spcPct val="90000"/>
              </a:lnSpc>
              <a:defRPr sz="16000" b="0" i="0" baseline="0">
                <a:solidFill>
                  <a:schemeClr val="accent2"/>
                </a:solidFill>
                <a:latin typeface="Arial"/>
                <a:cs typeface="Arial"/>
              </a:defRPr>
            </a:lvl1pPr>
          </a:lstStyle>
          <a:p>
            <a:r>
              <a:rPr lang="en-US" dirty="0" smtClean="0"/>
              <a:t>Data</a:t>
            </a:r>
            <a:endParaRPr lang="en-US" dirty="0"/>
          </a:p>
        </p:txBody>
      </p:sp>
      <p:sp>
        <p:nvSpPr>
          <p:cNvPr id="12" name="Content Placeholder 4"/>
          <p:cNvSpPr>
            <a:spLocks noGrp="1"/>
          </p:cNvSpPr>
          <p:nvPr>
            <p:ph sz="quarter" idx="11"/>
          </p:nvPr>
        </p:nvSpPr>
        <p:spPr>
          <a:xfrm>
            <a:off x="457199" y="3895344"/>
            <a:ext cx="8224117" cy="1828800"/>
          </a:xfrm>
        </p:spPr>
        <p:txBody>
          <a:bodyPr/>
          <a:lstStyle>
            <a:lvl1pPr marL="0" indent="0">
              <a:lnSpc>
                <a:spcPct val="90000"/>
              </a:lnSpc>
              <a:buNone/>
              <a:defRPr lang="en-US" sz="4000" kern="1200" dirty="0" smtClean="0">
                <a:solidFill>
                  <a:schemeClr val="accent2"/>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spTree>
    <p:extLst>
      <p:ext uri="{BB962C8B-B14F-4D97-AF65-F5344CB8AC3E}">
        <p14:creationId xmlns:p14="http://schemas.microsoft.com/office/powerpoint/2010/main" val="2249538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Factoids White">
    <p:spTree>
      <p:nvGrpSpPr>
        <p:cNvPr id="1" name=""/>
        <p:cNvGrpSpPr/>
        <p:nvPr/>
      </p:nvGrpSpPr>
      <p:grpSpPr>
        <a:xfrm>
          <a:off x="0" y="0"/>
          <a:ext cx="0" cy="0"/>
          <a:chOff x="0" y="0"/>
          <a:chExt cx="0" cy="0"/>
        </a:xfrm>
      </p:grpSpPr>
      <p:sp>
        <p:nvSpPr>
          <p:cNvPr id="6" name="Content Placeholder 4"/>
          <p:cNvSpPr>
            <a:spLocks noGrp="1"/>
          </p:cNvSpPr>
          <p:nvPr>
            <p:ph sz="quarter" idx="13" hasCustomPrompt="1"/>
          </p:nvPr>
        </p:nvSpPr>
        <p:spPr>
          <a:xfrm>
            <a:off x="5099050" y="1773936"/>
            <a:ext cx="3653684" cy="1828800"/>
          </a:xfrm>
          <a:noFill/>
          <a:ln>
            <a:noFill/>
          </a:ln>
        </p:spPr>
        <p:txBody>
          <a:bodyPr vert="horz" wrap="square" lIns="0" tIns="0" rIns="0" bIns="0" numCol="1" anchor="t" anchorCtr="0" compatLnSpc="1">
            <a:prstTxWarp prst="textNoShape">
              <a:avLst/>
            </a:prstTxWarp>
            <a:noAutofit/>
          </a:bodyPr>
          <a:lstStyle>
            <a:lvl1pPr marL="0" indent="0">
              <a:lnSpc>
                <a:spcPct val="90000"/>
              </a:lnSpc>
              <a:buNone/>
              <a:defRPr lang="en-US" sz="13200" b="0" i="0" baseline="0" dirty="0" smtClean="0">
                <a:solidFill>
                  <a:schemeClr val="accent2"/>
                </a:solidFill>
                <a:latin typeface="Arial"/>
                <a:cs typeface="Arial"/>
              </a:defRPr>
            </a:lvl1pPr>
          </a:lstStyle>
          <a:p>
            <a:pPr lvl="0">
              <a:lnSpc>
                <a:spcPct val="90000"/>
              </a:lnSpc>
            </a:pPr>
            <a:r>
              <a:rPr lang="en-US" dirty="0" smtClean="0"/>
              <a:t>Data</a:t>
            </a:r>
          </a:p>
        </p:txBody>
      </p:sp>
      <p:sp>
        <p:nvSpPr>
          <p:cNvPr id="7" name="Content Placeholder 4"/>
          <p:cNvSpPr>
            <a:spLocks noGrp="1"/>
          </p:cNvSpPr>
          <p:nvPr>
            <p:ph sz="quarter" idx="14" hasCustomPrompt="1"/>
          </p:nvPr>
        </p:nvSpPr>
        <p:spPr>
          <a:xfrm>
            <a:off x="457200" y="1773936"/>
            <a:ext cx="3653684" cy="1828800"/>
          </a:xfrm>
          <a:noFill/>
          <a:ln>
            <a:noFill/>
          </a:ln>
        </p:spPr>
        <p:txBody>
          <a:bodyPr vert="horz" wrap="square" lIns="0" tIns="0" rIns="0" bIns="0" numCol="1" anchor="t" anchorCtr="0" compatLnSpc="1">
            <a:prstTxWarp prst="textNoShape">
              <a:avLst/>
            </a:prstTxWarp>
          </a:bodyPr>
          <a:lstStyle>
            <a:lvl1pPr marL="0" indent="0">
              <a:lnSpc>
                <a:spcPct val="90000"/>
              </a:lnSpc>
              <a:buNone/>
              <a:defRPr lang="en-US" sz="13200" dirty="0" smtClean="0">
                <a:solidFill>
                  <a:schemeClr val="accent1"/>
                </a:solidFill>
                <a:latin typeface="Arial"/>
                <a:cs typeface="Arial"/>
              </a:defRPr>
            </a:lvl1pPr>
          </a:lstStyle>
          <a:p>
            <a:pPr lvl="0"/>
            <a:r>
              <a:rPr lang="en-US" dirty="0" smtClean="0"/>
              <a:t>Data</a:t>
            </a:r>
          </a:p>
        </p:txBody>
      </p:sp>
      <p:sp>
        <p:nvSpPr>
          <p:cNvPr id="12" name="Content Placeholder 4"/>
          <p:cNvSpPr>
            <a:spLocks noGrp="1"/>
          </p:cNvSpPr>
          <p:nvPr>
            <p:ph sz="quarter" idx="11"/>
          </p:nvPr>
        </p:nvSpPr>
        <p:spPr>
          <a:xfrm>
            <a:off x="457200" y="3576638"/>
            <a:ext cx="3653684" cy="1828800"/>
          </a:xfrm>
        </p:spPr>
        <p:txBody>
          <a:bodyPr/>
          <a:lstStyle>
            <a:lvl1pPr marL="0" indent="0">
              <a:lnSpc>
                <a:spcPct val="90000"/>
              </a:lnSpc>
              <a:buNone/>
              <a:defRPr lang="en-US" sz="3200" kern="1200" dirty="0" smtClean="0">
                <a:solidFill>
                  <a:schemeClr val="accent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sp>
        <p:nvSpPr>
          <p:cNvPr id="5" name="Content Placeholder 4"/>
          <p:cNvSpPr>
            <a:spLocks noGrp="1"/>
          </p:cNvSpPr>
          <p:nvPr>
            <p:ph sz="quarter" idx="12"/>
          </p:nvPr>
        </p:nvSpPr>
        <p:spPr>
          <a:xfrm>
            <a:off x="5099050" y="3576638"/>
            <a:ext cx="3653684" cy="1828800"/>
          </a:xfrm>
        </p:spPr>
        <p:txBody>
          <a:bodyPr/>
          <a:lstStyle>
            <a:lvl1pPr marL="0" indent="0">
              <a:lnSpc>
                <a:spcPct val="90000"/>
              </a:lnSpc>
              <a:buNone/>
              <a:defRPr lang="en-US" sz="3200" kern="1200" dirty="0" smtClean="0">
                <a:solidFill>
                  <a:schemeClr val="accent2"/>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spTree>
    <p:extLst>
      <p:ext uri="{BB962C8B-B14F-4D97-AF65-F5344CB8AC3E}">
        <p14:creationId xmlns:p14="http://schemas.microsoft.com/office/powerpoint/2010/main" val="3621672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Text Black">
    <p:spTree>
      <p:nvGrpSpPr>
        <p:cNvPr id="1" name=""/>
        <p:cNvGrpSpPr/>
        <p:nvPr/>
      </p:nvGrpSpPr>
      <p:grpSpPr>
        <a:xfrm>
          <a:off x="0" y="0"/>
          <a:ext cx="0" cy="0"/>
          <a:chOff x="0" y="0"/>
          <a:chExt cx="0" cy="0"/>
        </a:xfrm>
      </p:grpSpPr>
      <p:sp>
        <p:nvSpPr>
          <p:cNvPr id="4" name="Title 3"/>
          <p:cNvSpPr>
            <a:spLocks noGrp="1"/>
          </p:cNvSpPr>
          <p:nvPr>
            <p:ph type="ctrTitle"/>
          </p:nvPr>
        </p:nvSpPr>
        <p:spPr>
          <a:xfrm>
            <a:off x="455613" y="1143000"/>
            <a:ext cx="8229600" cy="4572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rgbClr val="000000"/>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2816858583"/>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Text Cyan">
    <p:spTree>
      <p:nvGrpSpPr>
        <p:cNvPr id="1" name=""/>
        <p:cNvGrpSpPr/>
        <p:nvPr/>
      </p:nvGrpSpPr>
      <p:grpSpPr>
        <a:xfrm>
          <a:off x="0" y="0"/>
          <a:ext cx="0" cy="0"/>
          <a:chOff x="0" y="0"/>
          <a:chExt cx="0" cy="0"/>
        </a:xfrm>
      </p:grpSpPr>
      <p:sp>
        <p:nvSpPr>
          <p:cNvPr id="7" name="Title 3"/>
          <p:cNvSpPr>
            <a:spLocks noGrp="1"/>
          </p:cNvSpPr>
          <p:nvPr>
            <p:ph type="ctrTitle"/>
          </p:nvPr>
        </p:nvSpPr>
        <p:spPr>
          <a:xfrm>
            <a:off x="457200" y="1147064"/>
            <a:ext cx="82296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chemeClr val="accent2"/>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197098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Blue">
    <p:spTree>
      <p:nvGrpSpPr>
        <p:cNvPr id="1" name=""/>
        <p:cNvGrpSpPr/>
        <p:nvPr/>
      </p:nvGrpSpPr>
      <p:grpSpPr>
        <a:xfrm>
          <a:off x="0" y="0"/>
          <a:ext cx="0" cy="0"/>
          <a:chOff x="0" y="0"/>
          <a:chExt cx="0" cy="0"/>
        </a:xfrm>
      </p:grpSpPr>
      <p:sp>
        <p:nvSpPr>
          <p:cNvPr id="5" name="Title 3"/>
          <p:cNvSpPr>
            <a:spLocks noGrp="1"/>
          </p:cNvSpPr>
          <p:nvPr>
            <p:ph type="ctrTitle"/>
          </p:nvPr>
        </p:nvSpPr>
        <p:spPr>
          <a:xfrm>
            <a:off x="457200" y="1147064"/>
            <a:ext cx="82296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chemeClr val="bg1"/>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181194627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Messaging Blu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57200" y="1143000"/>
            <a:ext cx="8229600" cy="4572000"/>
          </a:xfrm>
        </p:spPr>
        <p:txBody>
          <a:bodyPr anchor="ctr"/>
          <a:lstStyle>
            <a:lvl1pPr marL="0" indent="0">
              <a:buNone/>
              <a:defRPr sz="4400">
                <a:solidFill>
                  <a:schemeClr val="bg1"/>
                </a:solidFill>
              </a:defRPr>
            </a:lvl1pPr>
            <a:lvl2pPr marL="1588" indent="0">
              <a:buNone/>
              <a:defRPr sz="4400">
                <a:solidFill>
                  <a:schemeClr val="bg1"/>
                </a:solidFill>
              </a:defRPr>
            </a:lvl2pPr>
            <a:lvl3pPr>
              <a:defRPr sz="4400"/>
            </a:lvl3pPr>
            <a:lvl4pPr>
              <a:defRPr sz="4400"/>
            </a:lvl4pPr>
            <a:lvl5pPr>
              <a:defRPr sz="44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1263256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Messaging Whit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57200" y="1143000"/>
            <a:ext cx="8229600" cy="4572000"/>
          </a:xfrm>
        </p:spPr>
        <p:txBody>
          <a:bodyPr anchor="ctr"/>
          <a:lstStyle>
            <a:lvl1pPr marL="0" indent="0">
              <a:buNone/>
              <a:defRPr sz="4400">
                <a:solidFill>
                  <a:srgbClr val="000000"/>
                </a:solidFill>
              </a:defRPr>
            </a:lvl1pPr>
            <a:lvl2pPr marL="1588" indent="0">
              <a:buNone/>
              <a:defRPr sz="4400">
                <a:solidFill>
                  <a:srgbClr val="000000"/>
                </a:solidFill>
              </a:defRPr>
            </a:lvl2pPr>
            <a:lvl3pPr>
              <a:defRPr sz="4400"/>
            </a:lvl3pPr>
            <a:lvl4pPr>
              <a:defRPr sz="4400"/>
            </a:lvl4pPr>
            <a:lvl5pPr>
              <a:defRPr sz="44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3798577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Graphic Blue">
    <p:spTree>
      <p:nvGrpSpPr>
        <p:cNvPr id="1" name=""/>
        <p:cNvGrpSpPr/>
        <p:nvPr/>
      </p:nvGrpSpPr>
      <p:grpSpPr>
        <a:xfrm>
          <a:off x="0" y="0"/>
          <a:ext cx="0" cy="0"/>
          <a:chOff x="0" y="0"/>
          <a:chExt cx="0" cy="0"/>
        </a:xfrm>
      </p:grpSpPr>
      <p:sp>
        <p:nvSpPr>
          <p:cNvPr id="10" name="Rectangle 9"/>
          <p:cNvSpPr/>
          <p:nvPr userDrawn="1"/>
        </p:nvSpPr>
        <p:spPr>
          <a:xfrm>
            <a:off x="0" y="1325080"/>
            <a:ext cx="9144000" cy="3081528"/>
          </a:xfrm>
          <a:prstGeom prst="rect">
            <a:avLst/>
          </a:prstGeom>
          <a:gradFill flip="none" rotWithShape="1">
            <a:gsLst>
              <a:gs pos="30000">
                <a:schemeClr val="accent1"/>
              </a:gs>
              <a:gs pos="100000">
                <a:schemeClr val="accent2"/>
              </a:gs>
            </a:gsLst>
            <a:lin ang="18900000" scaled="0"/>
            <a:tileRect/>
          </a:gra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base">
              <a:spcBef>
                <a:spcPct val="0"/>
              </a:spcBef>
              <a:spcAft>
                <a:spcPct val="0"/>
              </a:spcAft>
            </a:pPr>
            <a:endParaRPr lang="en-US">
              <a:solidFill>
                <a:srgbClr val="000000"/>
              </a:solidFill>
            </a:endParaRPr>
          </a:p>
        </p:txBody>
      </p:sp>
      <p:sp>
        <p:nvSpPr>
          <p:cNvPr id="6" name="Rectangle 5"/>
          <p:cNvSpPr>
            <a:spLocks noChangeArrowheads="1"/>
          </p:cNvSpPr>
          <p:nvPr userDrawn="1"/>
        </p:nvSpPr>
        <p:spPr bwMode="auto">
          <a:xfrm>
            <a:off x="388938" y="6184900"/>
            <a:ext cx="69850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457200">
              <a:defRPr/>
            </a:pPr>
            <a:r>
              <a:rPr lang="en-US" sz="600" dirty="0">
                <a:solidFill>
                  <a:srgbClr val="000000"/>
                </a:solidFill>
                <a:ea typeface="Arial"/>
                <a:cs typeface="Arial"/>
              </a:rPr>
              <a:t>This presentation includes forward-looking statements. Actual future conditions (including economic conditions, energy demand, and energy supply) could differ materially due to changes in technology, the development of new supply sources, political events, demographic changes, and other factors discussed herein (and in Item 1A of ExxonMobil</a:t>
            </a:r>
            <a:r>
              <a:rPr lang="ja-JP" altLang="en-US" sz="600" dirty="0">
                <a:solidFill>
                  <a:srgbClr val="000000"/>
                </a:solidFill>
                <a:ea typeface="Arial"/>
                <a:cs typeface="Arial"/>
              </a:rPr>
              <a:t>’</a:t>
            </a:r>
            <a:r>
              <a:rPr lang="en-US" sz="600" dirty="0">
                <a:solidFill>
                  <a:srgbClr val="000000"/>
                </a:solidFill>
                <a:ea typeface="Arial"/>
                <a:cs typeface="Arial"/>
              </a:rPr>
              <a:t>s latest report on Form 10-K or information set forth under "factors affecting future results" on the "investors" page of our website at </a:t>
            </a:r>
            <a:r>
              <a:rPr lang="en-US" sz="600" dirty="0" err="1">
                <a:solidFill>
                  <a:srgbClr val="000000"/>
                </a:solidFill>
                <a:ea typeface="Arial"/>
                <a:cs typeface="Arial"/>
              </a:rPr>
              <a:t>www.exxonmobil.com</a:t>
            </a:r>
            <a:r>
              <a:rPr lang="en-US" sz="600" dirty="0">
                <a:solidFill>
                  <a:srgbClr val="000000"/>
                </a:solidFill>
                <a:ea typeface="Arial"/>
                <a:cs typeface="Arial"/>
              </a:rPr>
              <a:t>). This material is not to be reproduced without the permission of Exxon Mobil Corporation.</a:t>
            </a:r>
          </a:p>
        </p:txBody>
      </p:sp>
      <p:pic>
        <p:nvPicPr>
          <p:cNvPr id="9" name="Picture 8" descr="EM_pattern_PowerPoint_White.png"/>
          <p:cNvPicPr>
            <a:picLocks noChangeAspect="1"/>
          </p:cNvPicPr>
          <p:nvPr userDrawn="1"/>
        </p:nvPicPr>
        <p:blipFill>
          <a:blip r:embed="rId2">
            <a:alphaModFix amt="63000"/>
            <a:extLst>
              <a:ext uri="{28A0092B-C50C-407E-A947-70E740481C1C}">
                <a14:useLocalDpi xmlns:a14="http://schemas.microsoft.com/office/drawing/2010/main"/>
              </a:ext>
            </a:extLst>
          </a:blip>
          <a:stretch>
            <a:fillRect/>
          </a:stretch>
        </p:blipFill>
        <p:spPr>
          <a:xfrm>
            <a:off x="0" y="1325080"/>
            <a:ext cx="9144000" cy="3084576"/>
          </a:xfrm>
          <a:prstGeom prst="rect">
            <a:avLst/>
          </a:prstGeom>
        </p:spPr>
      </p:pic>
      <p:sp>
        <p:nvSpPr>
          <p:cNvPr id="11" name="Title 1"/>
          <p:cNvSpPr>
            <a:spLocks noGrp="1"/>
          </p:cNvSpPr>
          <p:nvPr>
            <p:ph type="ctrTitle"/>
          </p:nvPr>
        </p:nvSpPr>
        <p:spPr bwMode="white">
          <a:xfrm>
            <a:off x="475488" y="1900826"/>
            <a:ext cx="8206550" cy="1828800"/>
          </a:xfrm>
        </p:spPr>
        <p:txBody>
          <a:bodyPr>
            <a:noAutofit/>
          </a:bodyPr>
          <a:lstStyle>
            <a:lvl1pPr>
              <a:lnSpc>
                <a:spcPct val="90000"/>
              </a:lnSpc>
              <a:defRPr sz="5400" b="0" i="0" baseline="0">
                <a:solidFill>
                  <a:schemeClr val="bg1"/>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p:ph sz="quarter" idx="11"/>
          </p:nvPr>
        </p:nvSpPr>
        <p:spPr bwMode="white">
          <a:xfrm>
            <a:off x="475488" y="1576845"/>
            <a:ext cx="3657600" cy="314325"/>
          </a:xfrm>
        </p:spPr>
        <p:txBody>
          <a:bodyPr/>
          <a:lstStyle>
            <a:lvl1pPr marL="0" indent="0">
              <a:buNone/>
              <a:defRPr lang="en-US" sz="1600" kern="1200" dirty="0" smtClean="0">
                <a:solidFill>
                  <a:schemeClr val="bg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pic>
        <p:nvPicPr>
          <p:cNvPr id="14" name="Picture 13" descr="exmo_elh_tm_w.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35672" y="3875313"/>
            <a:ext cx="1792224" cy="324454"/>
          </a:xfrm>
          <a:prstGeom prst="rect">
            <a:avLst/>
          </a:prstGeom>
        </p:spPr>
      </p:pic>
      <p:pic>
        <p:nvPicPr>
          <p:cNvPr id="15" name="Picture 14" descr="exmo_red.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white">
          <a:xfrm>
            <a:off x="6460490" y="432873"/>
            <a:ext cx="2249424" cy="450858"/>
          </a:xfrm>
          <a:prstGeom prst="rect">
            <a:avLst/>
          </a:prstGeom>
        </p:spPr>
      </p:pic>
    </p:spTree>
    <p:extLst>
      <p:ext uri="{BB962C8B-B14F-4D97-AF65-F5344CB8AC3E}">
        <p14:creationId xmlns:p14="http://schemas.microsoft.com/office/powerpoint/2010/main" val="196005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4025" y="1309688"/>
            <a:ext cx="8225399" cy="48133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62532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4025" y="1309688"/>
            <a:ext cx="8225399" cy="4813300"/>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3611414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4025" y="1309688"/>
            <a:ext cx="8225399" cy="48133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6253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with Tex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 y="0"/>
            <a:ext cx="9144000" cy="6858000"/>
          </a:xfrm>
          <a:solidFill>
            <a:schemeClr val="bg1">
              <a:lumMod val="85000"/>
            </a:schemeClr>
          </a:solidFill>
        </p:spPr>
        <p:txBody>
          <a:bodyPr rtlCol="0">
            <a:noAutofit/>
          </a:bodyPr>
          <a:lstStyle>
            <a:lvl1pPr marL="0" indent="0">
              <a:buNone/>
              <a:defRPr sz="1200"/>
            </a:lvl1pPr>
          </a:lstStyle>
          <a:p>
            <a:pPr lvl="0"/>
            <a:r>
              <a:rPr lang="en-US" noProof="0" smtClean="0"/>
              <a:t>Click icon to add picture</a:t>
            </a:r>
            <a:endParaRPr lang="en-US" noProof="0" dirty="0"/>
          </a:p>
        </p:txBody>
      </p:sp>
      <p:sp>
        <p:nvSpPr>
          <p:cNvPr id="2" name="Title 1"/>
          <p:cNvSpPr>
            <a:spLocks noGrp="1"/>
          </p:cNvSpPr>
          <p:nvPr>
            <p:ph type="title"/>
          </p:nvPr>
        </p:nvSpPr>
        <p:spPr>
          <a:xfrm>
            <a:off x="457199" y="293461"/>
            <a:ext cx="8229600" cy="762737"/>
          </a:xfrm>
        </p:spPr>
        <p:txBody>
          <a:bodyPr/>
          <a:lstStyle>
            <a:lvl1pPr>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14" y="1309692"/>
            <a:ext cx="8229600" cy="4525963"/>
          </a:xfrm>
        </p:spPr>
        <p:txBody>
          <a:bodyPr/>
          <a:lstStyle>
            <a:lvl1pPr marL="0" indent="0">
              <a:buFontTx/>
              <a:buNone/>
              <a:defRPr sz="2000" b="0">
                <a:solidFill>
                  <a:schemeClr val="bg1"/>
                </a:solidFill>
              </a:defRPr>
            </a:lvl1pPr>
            <a:lvl2pPr marL="227012" indent="0">
              <a:buFontTx/>
              <a:buNone/>
              <a:defRPr sz="1800">
                <a:solidFill>
                  <a:schemeClr val="bg1"/>
                </a:solidFill>
              </a:defRPr>
            </a:lvl2pPr>
            <a:lvl3pPr marL="454025" indent="0">
              <a:buFontTx/>
              <a:buNone/>
              <a:defRPr sz="1800">
                <a:solidFill>
                  <a:schemeClr val="bg1"/>
                </a:solidFill>
              </a:defRPr>
            </a:lvl3pPr>
            <a:lvl4pPr marL="688975" indent="0">
              <a:buFontTx/>
              <a:buNone/>
              <a:defRPr sz="1800">
                <a:solidFill>
                  <a:schemeClr val="bg1"/>
                </a:solidFill>
              </a:defRPr>
            </a:lvl4pPr>
            <a:lvl5pPr marL="915987" indent="0">
              <a:buFontTx/>
              <a:buNone/>
              <a:defRPr sz="18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57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Only">
    <p:spTree>
      <p:nvGrpSpPr>
        <p:cNvPr id="1" name=""/>
        <p:cNvGrpSpPr/>
        <p:nvPr/>
      </p:nvGrpSpPr>
      <p:grpSpPr>
        <a:xfrm>
          <a:off x="0" y="0"/>
          <a:ext cx="0" cy="0"/>
          <a:chOff x="0" y="0"/>
          <a:chExt cx="0" cy="0"/>
        </a:xfrm>
      </p:grpSpPr>
      <p:sp>
        <p:nvSpPr>
          <p:cNvPr id="5" name="Chart Placeholder 4"/>
          <p:cNvSpPr>
            <a:spLocks noGrp="1"/>
          </p:cNvSpPr>
          <p:nvPr>
            <p:ph type="chart" sz="quarter" idx="12"/>
          </p:nvPr>
        </p:nvSpPr>
        <p:spPr>
          <a:xfrm>
            <a:off x="447674" y="1798319"/>
            <a:ext cx="8229981" cy="4321493"/>
          </a:xfrm>
        </p:spPr>
        <p:txBody>
          <a:bodyPr rtlCol="0" anchor="ctr" anchorCtr="1">
            <a:noAutofit/>
          </a:bodyPr>
          <a:lstStyle>
            <a:lvl1pPr marL="0" indent="0">
              <a:buNone/>
              <a:defRPr sz="1200">
                <a:solidFill>
                  <a:srgbClr val="000000"/>
                </a:solidFill>
              </a:defRPr>
            </a:lvl1pPr>
          </a:lstStyle>
          <a:p>
            <a:pPr lvl="0"/>
            <a:r>
              <a:rPr lang="en-US" noProof="0" smtClean="0"/>
              <a:t>Click icon to add chart</a:t>
            </a:r>
            <a:endParaRPr lang="en-US" noProof="0" dirty="0"/>
          </a:p>
        </p:txBody>
      </p:sp>
      <p:sp>
        <p:nvSpPr>
          <p:cNvPr id="8" name="Content Placeholder 7"/>
          <p:cNvSpPr>
            <a:spLocks noGrp="1"/>
          </p:cNvSpPr>
          <p:nvPr>
            <p:ph sz="quarter" idx="10" hasCustomPrompt="1"/>
          </p:nvPr>
        </p:nvSpPr>
        <p:spPr>
          <a:xfrm>
            <a:off x="447675" y="1363403"/>
            <a:ext cx="8228965" cy="424757"/>
          </a:xfrm>
        </p:spPr>
        <p:txBody>
          <a:bodyPr/>
          <a:lstStyle>
            <a:lvl1pPr marL="0" indent="0">
              <a:buNone/>
              <a:defRPr sz="1600">
                <a:solidFill>
                  <a:srgbClr val="000000"/>
                </a:solidFill>
              </a:defRPr>
            </a:lvl1pPr>
            <a:lvl2pPr>
              <a:defRPr sz="1400"/>
            </a:lvl2pPr>
            <a:lvl3pPr>
              <a:defRPr sz="1400"/>
            </a:lvl3pPr>
            <a:lvl4pPr>
              <a:defRPr sz="1400"/>
            </a:lvl4pPr>
            <a:lvl5pPr>
              <a:defRPr sz="1400"/>
            </a:lvl5pPr>
          </a:lstStyle>
          <a:p>
            <a:pPr lvl="0"/>
            <a:r>
              <a:rPr lang="en-US" dirty="0" smtClean="0"/>
              <a:t>Chart title goes here (optional)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517630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22214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8276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ack Page">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755775" y="2998788"/>
            <a:ext cx="5632450"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07558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actoid Blu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59582" y="1719072"/>
            <a:ext cx="8230090" cy="2190494"/>
          </a:xfrm>
        </p:spPr>
        <p:txBody>
          <a:bodyPr>
            <a:noAutofit/>
          </a:bodyPr>
          <a:lstStyle>
            <a:lvl1pPr>
              <a:lnSpc>
                <a:spcPct val="90000"/>
              </a:lnSpc>
              <a:defRPr sz="16000" b="0" i="0" baseline="0">
                <a:solidFill>
                  <a:schemeClr val="bg1"/>
                </a:solidFill>
                <a:latin typeface="Arial"/>
                <a:cs typeface="Arial"/>
              </a:defRPr>
            </a:lvl1pPr>
          </a:lstStyle>
          <a:p>
            <a:r>
              <a:rPr lang="en-US" dirty="0" smtClean="0"/>
              <a:t>Data</a:t>
            </a:r>
            <a:endParaRPr lang="en-US" dirty="0"/>
          </a:p>
        </p:txBody>
      </p:sp>
      <p:sp>
        <p:nvSpPr>
          <p:cNvPr id="12" name="Content Placeholder 4"/>
          <p:cNvSpPr>
            <a:spLocks noGrp="1"/>
          </p:cNvSpPr>
          <p:nvPr>
            <p:ph sz="quarter" idx="11"/>
          </p:nvPr>
        </p:nvSpPr>
        <p:spPr>
          <a:xfrm>
            <a:off x="457199" y="3895344"/>
            <a:ext cx="8224117" cy="1828800"/>
          </a:xfrm>
        </p:spPr>
        <p:txBody>
          <a:bodyPr/>
          <a:lstStyle>
            <a:lvl1pPr marL="0" indent="0">
              <a:lnSpc>
                <a:spcPct val="90000"/>
              </a:lnSpc>
              <a:buNone/>
              <a:defRPr lang="en-US" sz="4000" kern="1200" dirty="0" smtClean="0">
                <a:solidFill>
                  <a:schemeClr val="bg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spTree>
    <p:extLst>
      <p:ext uri="{BB962C8B-B14F-4D97-AF65-F5344CB8AC3E}">
        <p14:creationId xmlns:p14="http://schemas.microsoft.com/office/powerpoint/2010/main" val="30102078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actoid Whit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59582" y="1719072"/>
            <a:ext cx="8230090" cy="2190494"/>
          </a:xfrm>
        </p:spPr>
        <p:txBody>
          <a:bodyPr>
            <a:noAutofit/>
          </a:bodyPr>
          <a:lstStyle>
            <a:lvl1pPr>
              <a:lnSpc>
                <a:spcPct val="90000"/>
              </a:lnSpc>
              <a:defRPr sz="16000" b="0" i="0" baseline="0">
                <a:solidFill>
                  <a:schemeClr val="accent2"/>
                </a:solidFill>
                <a:latin typeface="Arial"/>
                <a:cs typeface="Arial"/>
              </a:defRPr>
            </a:lvl1pPr>
          </a:lstStyle>
          <a:p>
            <a:r>
              <a:rPr lang="en-US" dirty="0" smtClean="0"/>
              <a:t>Data</a:t>
            </a:r>
            <a:endParaRPr lang="en-US" dirty="0"/>
          </a:p>
        </p:txBody>
      </p:sp>
      <p:sp>
        <p:nvSpPr>
          <p:cNvPr id="12" name="Content Placeholder 4"/>
          <p:cNvSpPr>
            <a:spLocks noGrp="1"/>
          </p:cNvSpPr>
          <p:nvPr>
            <p:ph sz="quarter" idx="11"/>
          </p:nvPr>
        </p:nvSpPr>
        <p:spPr>
          <a:xfrm>
            <a:off x="457199" y="3895344"/>
            <a:ext cx="8224117" cy="1828800"/>
          </a:xfrm>
        </p:spPr>
        <p:txBody>
          <a:bodyPr/>
          <a:lstStyle>
            <a:lvl1pPr marL="0" indent="0">
              <a:lnSpc>
                <a:spcPct val="90000"/>
              </a:lnSpc>
              <a:buNone/>
              <a:defRPr lang="en-US" sz="4000" kern="1200" dirty="0" smtClean="0">
                <a:solidFill>
                  <a:schemeClr val="accent2"/>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spTree>
    <p:extLst>
      <p:ext uri="{BB962C8B-B14F-4D97-AF65-F5344CB8AC3E}">
        <p14:creationId xmlns:p14="http://schemas.microsoft.com/office/powerpoint/2010/main" val="22495384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Factoids White">
    <p:spTree>
      <p:nvGrpSpPr>
        <p:cNvPr id="1" name=""/>
        <p:cNvGrpSpPr/>
        <p:nvPr/>
      </p:nvGrpSpPr>
      <p:grpSpPr>
        <a:xfrm>
          <a:off x="0" y="0"/>
          <a:ext cx="0" cy="0"/>
          <a:chOff x="0" y="0"/>
          <a:chExt cx="0" cy="0"/>
        </a:xfrm>
      </p:grpSpPr>
      <p:sp>
        <p:nvSpPr>
          <p:cNvPr id="6" name="Content Placeholder 4"/>
          <p:cNvSpPr>
            <a:spLocks noGrp="1"/>
          </p:cNvSpPr>
          <p:nvPr>
            <p:ph sz="quarter" idx="13" hasCustomPrompt="1"/>
          </p:nvPr>
        </p:nvSpPr>
        <p:spPr>
          <a:xfrm>
            <a:off x="5099050" y="1773936"/>
            <a:ext cx="3653684" cy="1828800"/>
          </a:xfrm>
          <a:noFill/>
          <a:ln>
            <a:noFill/>
          </a:ln>
        </p:spPr>
        <p:txBody>
          <a:bodyPr vert="horz" wrap="square" lIns="0" tIns="0" rIns="0" bIns="0" numCol="1" anchor="t" anchorCtr="0" compatLnSpc="1">
            <a:prstTxWarp prst="textNoShape">
              <a:avLst/>
            </a:prstTxWarp>
            <a:noAutofit/>
          </a:bodyPr>
          <a:lstStyle>
            <a:lvl1pPr marL="0" indent="0">
              <a:lnSpc>
                <a:spcPct val="90000"/>
              </a:lnSpc>
              <a:buNone/>
              <a:defRPr lang="en-US" sz="13200" b="0" i="0" baseline="0" dirty="0" smtClean="0">
                <a:solidFill>
                  <a:schemeClr val="accent2"/>
                </a:solidFill>
                <a:latin typeface="Arial"/>
                <a:cs typeface="Arial"/>
              </a:defRPr>
            </a:lvl1pPr>
          </a:lstStyle>
          <a:p>
            <a:pPr lvl="0">
              <a:lnSpc>
                <a:spcPct val="90000"/>
              </a:lnSpc>
            </a:pPr>
            <a:r>
              <a:rPr lang="en-US" dirty="0" smtClean="0"/>
              <a:t>Data</a:t>
            </a:r>
          </a:p>
        </p:txBody>
      </p:sp>
      <p:sp>
        <p:nvSpPr>
          <p:cNvPr id="7" name="Content Placeholder 4"/>
          <p:cNvSpPr>
            <a:spLocks noGrp="1"/>
          </p:cNvSpPr>
          <p:nvPr>
            <p:ph sz="quarter" idx="14" hasCustomPrompt="1"/>
          </p:nvPr>
        </p:nvSpPr>
        <p:spPr>
          <a:xfrm>
            <a:off x="457200" y="1773936"/>
            <a:ext cx="3653684" cy="1828800"/>
          </a:xfrm>
          <a:noFill/>
          <a:ln>
            <a:noFill/>
          </a:ln>
        </p:spPr>
        <p:txBody>
          <a:bodyPr vert="horz" wrap="square" lIns="0" tIns="0" rIns="0" bIns="0" numCol="1" anchor="t" anchorCtr="0" compatLnSpc="1">
            <a:prstTxWarp prst="textNoShape">
              <a:avLst/>
            </a:prstTxWarp>
          </a:bodyPr>
          <a:lstStyle>
            <a:lvl1pPr marL="0" indent="0">
              <a:lnSpc>
                <a:spcPct val="90000"/>
              </a:lnSpc>
              <a:buNone/>
              <a:defRPr lang="en-US" sz="13200" dirty="0" smtClean="0">
                <a:solidFill>
                  <a:schemeClr val="accent1"/>
                </a:solidFill>
                <a:latin typeface="Arial"/>
                <a:cs typeface="Arial"/>
              </a:defRPr>
            </a:lvl1pPr>
          </a:lstStyle>
          <a:p>
            <a:pPr lvl="0"/>
            <a:r>
              <a:rPr lang="en-US" dirty="0" smtClean="0"/>
              <a:t>Data</a:t>
            </a:r>
          </a:p>
        </p:txBody>
      </p:sp>
      <p:sp>
        <p:nvSpPr>
          <p:cNvPr id="12" name="Content Placeholder 4"/>
          <p:cNvSpPr>
            <a:spLocks noGrp="1"/>
          </p:cNvSpPr>
          <p:nvPr>
            <p:ph sz="quarter" idx="11"/>
          </p:nvPr>
        </p:nvSpPr>
        <p:spPr>
          <a:xfrm>
            <a:off x="457200" y="3576638"/>
            <a:ext cx="3653684" cy="1828800"/>
          </a:xfrm>
        </p:spPr>
        <p:txBody>
          <a:bodyPr/>
          <a:lstStyle>
            <a:lvl1pPr marL="0" indent="0">
              <a:lnSpc>
                <a:spcPct val="90000"/>
              </a:lnSpc>
              <a:buNone/>
              <a:defRPr lang="en-US" sz="3200" kern="1200" dirty="0" smtClean="0">
                <a:solidFill>
                  <a:schemeClr val="accent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sp>
        <p:nvSpPr>
          <p:cNvPr id="5" name="Content Placeholder 4"/>
          <p:cNvSpPr>
            <a:spLocks noGrp="1"/>
          </p:cNvSpPr>
          <p:nvPr>
            <p:ph sz="quarter" idx="12"/>
          </p:nvPr>
        </p:nvSpPr>
        <p:spPr>
          <a:xfrm>
            <a:off x="5099050" y="3576638"/>
            <a:ext cx="3653684" cy="1828800"/>
          </a:xfrm>
        </p:spPr>
        <p:txBody>
          <a:bodyPr/>
          <a:lstStyle>
            <a:lvl1pPr marL="0" indent="0">
              <a:lnSpc>
                <a:spcPct val="90000"/>
              </a:lnSpc>
              <a:buNone/>
              <a:defRPr lang="en-US" sz="3200" kern="1200" dirty="0" smtClean="0">
                <a:solidFill>
                  <a:schemeClr val="accent2"/>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spTree>
    <p:extLst>
      <p:ext uri="{BB962C8B-B14F-4D97-AF65-F5344CB8AC3E}">
        <p14:creationId xmlns:p14="http://schemas.microsoft.com/office/powerpoint/2010/main" val="36216728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Text Black">
    <p:spTree>
      <p:nvGrpSpPr>
        <p:cNvPr id="1" name=""/>
        <p:cNvGrpSpPr/>
        <p:nvPr/>
      </p:nvGrpSpPr>
      <p:grpSpPr>
        <a:xfrm>
          <a:off x="0" y="0"/>
          <a:ext cx="0" cy="0"/>
          <a:chOff x="0" y="0"/>
          <a:chExt cx="0" cy="0"/>
        </a:xfrm>
      </p:grpSpPr>
      <p:sp>
        <p:nvSpPr>
          <p:cNvPr id="4" name="Title 3"/>
          <p:cNvSpPr>
            <a:spLocks noGrp="1"/>
          </p:cNvSpPr>
          <p:nvPr>
            <p:ph type="ctrTitle"/>
          </p:nvPr>
        </p:nvSpPr>
        <p:spPr>
          <a:xfrm>
            <a:off x="455613" y="1143000"/>
            <a:ext cx="8229600" cy="4572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rgbClr val="000000"/>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281685858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Text Cyan">
    <p:spTree>
      <p:nvGrpSpPr>
        <p:cNvPr id="1" name=""/>
        <p:cNvGrpSpPr/>
        <p:nvPr/>
      </p:nvGrpSpPr>
      <p:grpSpPr>
        <a:xfrm>
          <a:off x="0" y="0"/>
          <a:ext cx="0" cy="0"/>
          <a:chOff x="0" y="0"/>
          <a:chExt cx="0" cy="0"/>
        </a:xfrm>
      </p:grpSpPr>
      <p:sp>
        <p:nvSpPr>
          <p:cNvPr id="7" name="Title 3"/>
          <p:cNvSpPr>
            <a:spLocks noGrp="1"/>
          </p:cNvSpPr>
          <p:nvPr>
            <p:ph type="ctrTitle"/>
          </p:nvPr>
        </p:nvSpPr>
        <p:spPr>
          <a:xfrm>
            <a:off x="457200" y="1147064"/>
            <a:ext cx="82296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chemeClr val="accent2"/>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197098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4025" y="1309688"/>
            <a:ext cx="8225399" cy="4813300"/>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36114140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Blue">
    <p:spTree>
      <p:nvGrpSpPr>
        <p:cNvPr id="1" name=""/>
        <p:cNvGrpSpPr/>
        <p:nvPr/>
      </p:nvGrpSpPr>
      <p:grpSpPr>
        <a:xfrm>
          <a:off x="0" y="0"/>
          <a:ext cx="0" cy="0"/>
          <a:chOff x="0" y="0"/>
          <a:chExt cx="0" cy="0"/>
        </a:xfrm>
      </p:grpSpPr>
      <p:sp>
        <p:nvSpPr>
          <p:cNvPr id="5" name="Title 3"/>
          <p:cNvSpPr>
            <a:spLocks noGrp="1"/>
          </p:cNvSpPr>
          <p:nvPr>
            <p:ph type="ctrTitle"/>
          </p:nvPr>
        </p:nvSpPr>
        <p:spPr>
          <a:xfrm>
            <a:off x="457200" y="1147064"/>
            <a:ext cx="82296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chemeClr val="bg1"/>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1811946277"/>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ey Messaging Blu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57200" y="1143000"/>
            <a:ext cx="8229600" cy="4572000"/>
          </a:xfrm>
        </p:spPr>
        <p:txBody>
          <a:bodyPr anchor="ctr"/>
          <a:lstStyle>
            <a:lvl1pPr marL="0" indent="0">
              <a:buNone/>
              <a:defRPr sz="4400">
                <a:solidFill>
                  <a:schemeClr val="bg1"/>
                </a:solidFill>
              </a:defRPr>
            </a:lvl1pPr>
            <a:lvl2pPr marL="1588" indent="0">
              <a:buNone/>
              <a:defRPr sz="4400">
                <a:solidFill>
                  <a:schemeClr val="bg1"/>
                </a:solidFill>
              </a:defRPr>
            </a:lvl2pPr>
            <a:lvl3pPr>
              <a:defRPr sz="4400"/>
            </a:lvl3pPr>
            <a:lvl4pPr>
              <a:defRPr sz="4400"/>
            </a:lvl4pPr>
            <a:lvl5pPr>
              <a:defRPr sz="44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12632567"/>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Key Messaging Whit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57200" y="1143000"/>
            <a:ext cx="8229600" cy="4572000"/>
          </a:xfrm>
        </p:spPr>
        <p:txBody>
          <a:bodyPr anchor="ctr"/>
          <a:lstStyle>
            <a:lvl1pPr marL="0" indent="0">
              <a:buNone/>
              <a:defRPr sz="4400">
                <a:solidFill>
                  <a:srgbClr val="000000"/>
                </a:solidFill>
              </a:defRPr>
            </a:lvl1pPr>
            <a:lvl2pPr marL="1588" indent="0">
              <a:buNone/>
              <a:defRPr sz="4400">
                <a:solidFill>
                  <a:srgbClr val="000000"/>
                </a:solidFill>
              </a:defRPr>
            </a:lvl2pPr>
            <a:lvl3pPr>
              <a:defRPr sz="4400"/>
            </a:lvl3pPr>
            <a:lvl4pPr>
              <a:defRPr sz="4400"/>
            </a:lvl4pPr>
            <a:lvl5pPr>
              <a:defRPr sz="44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37985774"/>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itle Slide Graphic Blue">
    <p:spTree>
      <p:nvGrpSpPr>
        <p:cNvPr id="1" name=""/>
        <p:cNvGrpSpPr/>
        <p:nvPr/>
      </p:nvGrpSpPr>
      <p:grpSpPr>
        <a:xfrm>
          <a:off x="0" y="0"/>
          <a:ext cx="0" cy="0"/>
          <a:chOff x="0" y="0"/>
          <a:chExt cx="0" cy="0"/>
        </a:xfrm>
      </p:grpSpPr>
      <p:sp>
        <p:nvSpPr>
          <p:cNvPr id="18" name="Content Placeholder 4"/>
          <p:cNvSpPr>
            <a:spLocks noGrp="1"/>
          </p:cNvSpPr>
          <p:nvPr>
            <p:ph sz="quarter" idx="13" hasCustomPrompt="1"/>
          </p:nvPr>
        </p:nvSpPr>
        <p:spPr bwMode="white">
          <a:xfrm>
            <a:off x="475488" y="4648200"/>
            <a:ext cx="5019528" cy="662599"/>
          </a:xfrm>
          <a:noFill/>
          <a:ln>
            <a:noFill/>
          </a:ln>
        </p:spPr>
        <p:txBody>
          <a:bodyPr vert="horz" wrap="square" lIns="0" tIns="0" rIns="0" bIns="0" numCol="1" anchor="t" anchorCtr="0" compatLnSpc="1">
            <a:prstTxWarp prst="textNoShape">
              <a:avLst/>
            </a:prstTxWarp>
          </a:bodyPr>
          <a:lstStyle>
            <a:lvl1pPr marL="0" indent="0">
              <a:buNone/>
              <a:defRPr lang="en-US" sz="1200" dirty="0">
                <a:solidFill>
                  <a:schemeClr val="tx1">
                    <a:lumMod val="50000"/>
                    <a:lumOff val="50000"/>
                  </a:schemeClr>
                </a:solidFill>
                <a:ea typeface="+mn-ea"/>
                <a:cs typeface="+mn-cs"/>
              </a:defRPr>
            </a:lvl1pPr>
          </a:lstStyle>
          <a:p>
            <a:pPr>
              <a:lnSpc>
                <a:spcPct val="110000"/>
              </a:lnSpc>
            </a:pPr>
            <a:r>
              <a:rPr lang="en-US" sz="1200" dirty="0" smtClean="0">
                <a:solidFill>
                  <a:srgbClr val="7F7F7F"/>
                </a:solidFill>
              </a:rPr>
              <a:t>Presenter name (optional)</a:t>
            </a:r>
          </a:p>
          <a:p>
            <a:r>
              <a:rPr lang="en-US" sz="1200" dirty="0" smtClean="0">
                <a:solidFill>
                  <a:srgbClr val="7F7F7F"/>
                </a:solidFill>
              </a:rPr>
              <a:t>Title (optional)</a:t>
            </a:r>
          </a:p>
          <a:p>
            <a:r>
              <a:rPr lang="en-US" sz="1200" dirty="0" smtClean="0">
                <a:solidFill>
                  <a:srgbClr val="7F7F7F"/>
                </a:solidFill>
              </a:rPr>
              <a:t>Location (optional)</a:t>
            </a:r>
            <a:endParaRPr lang="en-US" sz="1200" dirty="0">
              <a:solidFill>
                <a:srgbClr val="7F7F7F"/>
              </a:solidFill>
            </a:endParaRPr>
          </a:p>
        </p:txBody>
      </p:sp>
      <p:sp>
        <p:nvSpPr>
          <p:cNvPr id="16" name="Content Placeholder 4"/>
          <p:cNvSpPr>
            <a:spLocks noGrp="1"/>
          </p:cNvSpPr>
          <p:nvPr>
            <p:ph sz="quarter" idx="12" hasCustomPrompt="1"/>
          </p:nvPr>
        </p:nvSpPr>
        <p:spPr bwMode="white">
          <a:xfrm>
            <a:off x="475488" y="409536"/>
            <a:ext cx="5019528" cy="314325"/>
          </a:xfrm>
          <a:noFill/>
          <a:ln>
            <a:noFill/>
          </a:ln>
        </p:spPr>
        <p:txBody>
          <a:bodyPr vert="horz" wrap="square" lIns="0" tIns="0" rIns="0" bIns="0" numCol="1" anchor="t" anchorCtr="0" compatLnSpc="1">
            <a:prstTxWarp prst="textNoShape">
              <a:avLst/>
            </a:prstTxWarp>
          </a:bodyPr>
          <a:lstStyle>
            <a:lvl1pPr marL="0" indent="0">
              <a:buNone/>
              <a:defRPr lang="en-US" sz="1200" dirty="0">
                <a:solidFill>
                  <a:schemeClr val="tx1">
                    <a:lumMod val="50000"/>
                    <a:lumOff val="50000"/>
                  </a:schemeClr>
                </a:solidFill>
                <a:ea typeface="+mn-ea"/>
                <a:cs typeface="+mn-cs"/>
              </a:defRPr>
            </a:lvl1pPr>
          </a:lstStyle>
          <a:p>
            <a:r>
              <a:rPr lang="en-US" sz="1200" dirty="0" smtClean="0">
                <a:solidFill>
                  <a:schemeClr val="tx1">
                    <a:lumMod val="50000"/>
                    <a:lumOff val="50000"/>
                  </a:schemeClr>
                </a:solidFill>
              </a:rPr>
              <a:t>Extra copy line separated by two spaces, no comma (optional)</a:t>
            </a:r>
          </a:p>
        </p:txBody>
      </p:sp>
      <p:sp>
        <p:nvSpPr>
          <p:cNvPr id="10" name="Rectangle 9"/>
          <p:cNvSpPr/>
          <p:nvPr userDrawn="1"/>
        </p:nvSpPr>
        <p:spPr>
          <a:xfrm>
            <a:off x="0" y="1325080"/>
            <a:ext cx="9144000" cy="3081528"/>
          </a:xfrm>
          <a:prstGeom prst="rect">
            <a:avLst/>
          </a:prstGeom>
          <a:gradFill flip="none" rotWithShape="1">
            <a:gsLst>
              <a:gs pos="30000">
                <a:schemeClr val="accent1"/>
              </a:gs>
              <a:gs pos="100000">
                <a:schemeClr val="accent2"/>
              </a:gs>
            </a:gsLst>
            <a:lin ang="18900000" scaled="0"/>
            <a:tileRect/>
          </a:gra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200" eaLnBrk="1" hangingPunct="1">
              <a:spcBef>
                <a:spcPct val="0"/>
              </a:spcBef>
            </a:pPr>
            <a:endParaRPr lang="en-US" sz="1800" b="0" baseline="0">
              <a:solidFill>
                <a:srgbClr val="000000"/>
              </a:solidFill>
            </a:endParaRPr>
          </a:p>
        </p:txBody>
      </p:sp>
      <p:pic>
        <p:nvPicPr>
          <p:cNvPr id="9" name="Picture 8" descr="EM_pattern_PowerPoint_White.png"/>
          <p:cNvPicPr>
            <a:picLocks noChangeAspect="1"/>
          </p:cNvPicPr>
          <p:nvPr userDrawn="1"/>
        </p:nvPicPr>
        <p:blipFill>
          <a:blip r:embed="rId2">
            <a:alphaModFix amt="63000"/>
            <a:extLst>
              <a:ext uri="{28A0092B-C50C-407E-A947-70E740481C1C}">
                <a14:useLocalDpi xmlns:a14="http://schemas.microsoft.com/office/drawing/2010/main"/>
              </a:ext>
            </a:extLst>
          </a:blip>
          <a:stretch>
            <a:fillRect/>
          </a:stretch>
        </p:blipFill>
        <p:spPr>
          <a:xfrm>
            <a:off x="0" y="1325080"/>
            <a:ext cx="9144000" cy="3084576"/>
          </a:xfrm>
          <a:prstGeom prst="rect">
            <a:avLst/>
          </a:prstGeom>
        </p:spPr>
      </p:pic>
      <p:sp>
        <p:nvSpPr>
          <p:cNvPr id="12" name="Content Placeholder 4"/>
          <p:cNvSpPr>
            <a:spLocks noGrp="1"/>
          </p:cNvSpPr>
          <p:nvPr>
            <p:ph sz="quarter" idx="11" hasCustomPrompt="1"/>
          </p:nvPr>
        </p:nvSpPr>
        <p:spPr bwMode="white">
          <a:xfrm>
            <a:off x="475488" y="1576845"/>
            <a:ext cx="5029200" cy="314325"/>
          </a:xfrm>
        </p:spPr>
        <p:txBody>
          <a:bodyPr/>
          <a:lstStyle>
            <a:lvl1pPr marL="0" indent="0">
              <a:buNone/>
              <a:defRPr lang="en-US" sz="1600" kern="1200" dirty="0" smtClean="0">
                <a:solidFill>
                  <a:schemeClr val="bg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r>
              <a:rPr lang="en-US" dirty="0" smtClean="0"/>
              <a:t>Month Date, Year or sub-headline</a:t>
            </a:r>
            <a:endParaRPr lang="en-US" dirty="0"/>
          </a:p>
        </p:txBody>
      </p:sp>
      <p:pic>
        <p:nvPicPr>
          <p:cNvPr id="15" name="Picture 14" descr="exmo_re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6460490" y="432873"/>
            <a:ext cx="2249424" cy="450858"/>
          </a:xfrm>
          <a:prstGeom prst="rect">
            <a:avLst/>
          </a:prstGeom>
        </p:spPr>
      </p:pic>
      <p:pic>
        <p:nvPicPr>
          <p:cNvPr id="13" name="Picture 12" descr="exmo_elh_tm_w.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35672" y="3875313"/>
            <a:ext cx="1792224" cy="324454"/>
          </a:xfrm>
          <a:prstGeom prst="rect">
            <a:avLst/>
          </a:prstGeom>
        </p:spPr>
      </p:pic>
      <p:sp>
        <p:nvSpPr>
          <p:cNvPr id="11" name="Title 1"/>
          <p:cNvSpPr>
            <a:spLocks noGrp="1"/>
          </p:cNvSpPr>
          <p:nvPr>
            <p:ph type="ctrTitle"/>
          </p:nvPr>
        </p:nvSpPr>
        <p:spPr bwMode="white">
          <a:xfrm>
            <a:off x="475488" y="1900826"/>
            <a:ext cx="8206550" cy="2286000"/>
          </a:xfrm>
        </p:spPr>
        <p:txBody>
          <a:bodyPr>
            <a:noAutofit/>
          </a:bodyPr>
          <a:lstStyle>
            <a:lvl1pPr>
              <a:lnSpc>
                <a:spcPct val="90000"/>
              </a:lnSpc>
              <a:defRPr sz="5400" b="0" i="0" baseline="0">
                <a:solidFill>
                  <a:schemeClr val="bg1"/>
                </a:solidFill>
                <a:latin typeface="Arial"/>
                <a:cs typeface="Arial"/>
              </a:defRPr>
            </a:lvl1pPr>
          </a:lstStyle>
          <a:p>
            <a:r>
              <a:rPr lang="en-US" smtClean="0"/>
              <a:t>Click to edit Master title style</a:t>
            </a:r>
            <a:endParaRPr lang="en-US" dirty="0"/>
          </a:p>
        </p:txBody>
      </p:sp>
      <p:sp>
        <p:nvSpPr>
          <p:cNvPr id="14" name="Rectangle 13"/>
          <p:cNvSpPr>
            <a:spLocks noChangeArrowheads="1"/>
          </p:cNvSpPr>
          <p:nvPr userDrawn="1"/>
        </p:nvSpPr>
        <p:spPr bwMode="auto">
          <a:xfrm>
            <a:off x="388938" y="6184900"/>
            <a:ext cx="7196264"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l" defTabSz="457200" eaLnBrk="1" fontAlgn="auto" hangingPunct="1">
              <a:spcBef>
                <a:spcPts val="0"/>
              </a:spcBef>
              <a:spcAft>
                <a:spcPts val="0"/>
              </a:spcAft>
              <a:defRPr/>
            </a:pPr>
            <a:r>
              <a:rPr lang="en-US" sz="600" b="0" baseline="0" dirty="0" smtClean="0">
                <a:solidFill>
                  <a:srgbClr val="000000"/>
                </a:solidFill>
                <a:ea typeface="Arial"/>
                <a:cs typeface="Arial"/>
              </a:rPr>
              <a:t>Nothing in this material is intended to override the corporate separateness of local entities. Working relationships discussed in this material do not necessarily represent a reporting connection, but may reflect a functional guidance, stewardship, or service relationship. Where shareholder consideration of a local entity matter is contemplated by this material, responsibility for action remains with the local entity. </a:t>
            </a:r>
          </a:p>
        </p:txBody>
      </p:sp>
    </p:spTree>
    <p:extLst>
      <p:ext uri="{BB962C8B-B14F-4D97-AF65-F5344CB8AC3E}">
        <p14:creationId xmlns:p14="http://schemas.microsoft.com/office/powerpoint/2010/main" val="30680392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Graphic Blue">
    <p:spTree>
      <p:nvGrpSpPr>
        <p:cNvPr id="1" name=""/>
        <p:cNvGrpSpPr/>
        <p:nvPr/>
      </p:nvGrpSpPr>
      <p:grpSpPr>
        <a:xfrm>
          <a:off x="0" y="0"/>
          <a:ext cx="0" cy="0"/>
          <a:chOff x="0" y="0"/>
          <a:chExt cx="0" cy="0"/>
        </a:xfrm>
      </p:grpSpPr>
      <p:sp>
        <p:nvSpPr>
          <p:cNvPr id="10" name="Rectangle 9"/>
          <p:cNvSpPr/>
          <p:nvPr userDrawn="1"/>
        </p:nvSpPr>
        <p:spPr>
          <a:xfrm>
            <a:off x="0" y="1325080"/>
            <a:ext cx="9144000" cy="3081528"/>
          </a:xfrm>
          <a:prstGeom prst="rect">
            <a:avLst/>
          </a:prstGeom>
          <a:gradFill flip="none" rotWithShape="1">
            <a:gsLst>
              <a:gs pos="30000">
                <a:schemeClr val="accent1"/>
              </a:gs>
              <a:gs pos="100000">
                <a:schemeClr val="accent2"/>
              </a:gs>
            </a:gsLst>
            <a:lin ang="18900000" scaled="0"/>
            <a:tileRect/>
          </a:gra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base">
              <a:spcBef>
                <a:spcPct val="0"/>
              </a:spcBef>
              <a:spcAft>
                <a:spcPct val="0"/>
              </a:spcAft>
            </a:pPr>
            <a:endParaRPr lang="en-US">
              <a:solidFill>
                <a:srgbClr val="000000"/>
              </a:solidFill>
            </a:endParaRPr>
          </a:p>
        </p:txBody>
      </p:sp>
      <p:sp>
        <p:nvSpPr>
          <p:cNvPr id="6" name="Rectangle 5"/>
          <p:cNvSpPr>
            <a:spLocks noChangeArrowheads="1"/>
          </p:cNvSpPr>
          <p:nvPr userDrawn="1"/>
        </p:nvSpPr>
        <p:spPr bwMode="auto">
          <a:xfrm>
            <a:off x="388938" y="6184900"/>
            <a:ext cx="69850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457200">
              <a:defRPr/>
            </a:pPr>
            <a:r>
              <a:rPr lang="en-US" sz="600" dirty="0">
                <a:solidFill>
                  <a:srgbClr val="000000"/>
                </a:solidFill>
                <a:ea typeface="Arial"/>
                <a:cs typeface="Arial"/>
              </a:rPr>
              <a:t>This presentation includes forward-looking statements. Actual future conditions (including economic conditions, energy demand, and energy supply) could differ materially due to changes in technology, the development of new supply sources, political events, demographic changes, and other factors discussed herein (and in Item 1A of ExxonMobil</a:t>
            </a:r>
            <a:r>
              <a:rPr lang="ja-JP" altLang="en-US" sz="600" dirty="0">
                <a:solidFill>
                  <a:srgbClr val="000000"/>
                </a:solidFill>
                <a:ea typeface="Arial"/>
                <a:cs typeface="Arial"/>
              </a:rPr>
              <a:t>’</a:t>
            </a:r>
            <a:r>
              <a:rPr lang="en-US" sz="600" dirty="0">
                <a:solidFill>
                  <a:srgbClr val="000000"/>
                </a:solidFill>
                <a:ea typeface="Arial"/>
                <a:cs typeface="Arial"/>
              </a:rPr>
              <a:t>s latest report on Form 10-K or information set forth under "factors affecting future results" on the "investors" page of our website at </a:t>
            </a:r>
            <a:r>
              <a:rPr lang="en-US" sz="600" dirty="0" err="1">
                <a:solidFill>
                  <a:srgbClr val="000000"/>
                </a:solidFill>
                <a:ea typeface="Arial"/>
                <a:cs typeface="Arial"/>
              </a:rPr>
              <a:t>www.exxonmobil.com</a:t>
            </a:r>
            <a:r>
              <a:rPr lang="en-US" sz="600" dirty="0">
                <a:solidFill>
                  <a:srgbClr val="000000"/>
                </a:solidFill>
                <a:ea typeface="Arial"/>
                <a:cs typeface="Arial"/>
              </a:rPr>
              <a:t>). This material is not to be reproduced without the permission of Exxon Mobil Corporation.</a:t>
            </a:r>
          </a:p>
        </p:txBody>
      </p:sp>
      <p:pic>
        <p:nvPicPr>
          <p:cNvPr id="9" name="Picture 8" descr="EM_pattern_PowerPoint_White.png"/>
          <p:cNvPicPr>
            <a:picLocks noChangeAspect="1"/>
          </p:cNvPicPr>
          <p:nvPr userDrawn="1"/>
        </p:nvPicPr>
        <p:blipFill>
          <a:blip r:embed="rId2">
            <a:alphaModFix amt="63000"/>
            <a:extLst>
              <a:ext uri="{28A0092B-C50C-407E-A947-70E740481C1C}">
                <a14:useLocalDpi xmlns:a14="http://schemas.microsoft.com/office/drawing/2010/main"/>
              </a:ext>
            </a:extLst>
          </a:blip>
          <a:stretch>
            <a:fillRect/>
          </a:stretch>
        </p:blipFill>
        <p:spPr>
          <a:xfrm>
            <a:off x="0" y="1325080"/>
            <a:ext cx="9144000" cy="3084576"/>
          </a:xfrm>
          <a:prstGeom prst="rect">
            <a:avLst/>
          </a:prstGeom>
        </p:spPr>
      </p:pic>
      <p:sp>
        <p:nvSpPr>
          <p:cNvPr id="11" name="Title 1"/>
          <p:cNvSpPr>
            <a:spLocks noGrp="1"/>
          </p:cNvSpPr>
          <p:nvPr>
            <p:ph type="ctrTitle"/>
          </p:nvPr>
        </p:nvSpPr>
        <p:spPr bwMode="white">
          <a:xfrm>
            <a:off x="475488" y="1900826"/>
            <a:ext cx="8206550" cy="1828800"/>
          </a:xfrm>
        </p:spPr>
        <p:txBody>
          <a:bodyPr>
            <a:noAutofit/>
          </a:bodyPr>
          <a:lstStyle>
            <a:lvl1pPr>
              <a:lnSpc>
                <a:spcPct val="90000"/>
              </a:lnSpc>
              <a:defRPr sz="5400" b="0" i="0" baseline="0">
                <a:solidFill>
                  <a:schemeClr val="bg1"/>
                </a:solidFill>
                <a:latin typeface="Arial"/>
                <a:cs typeface="Arial"/>
              </a:defRPr>
            </a:lvl1pPr>
          </a:lstStyle>
          <a:p>
            <a:r>
              <a:rPr lang="en-US" smtClean="0"/>
              <a:t>Click to edit Master title style</a:t>
            </a:r>
            <a:endParaRPr lang="en-US" dirty="0"/>
          </a:p>
        </p:txBody>
      </p:sp>
      <p:sp>
        <p:nvSpPr>
          <p:cNvPr id="12" name="Content Placeholder 4"/>
          <p:cNvSpPr>
            <a:spLocks noGrp="1"/>
          </p:cNvSpPr>
          <p:nvPr>
            <p:ph sz="quarter" idx="11"/>
          </p:nvPr>
        </p:nvSpPr>
        <p:spPr bwMode="white">
          <a:xfrm>
            <a:off x="475488" y="1576845"/>
            <a:ext cx="3657600" cy="314325"/>
          </a:xfrm>
        </p:spPr>
        <p:txBody>
          <a:bodyPr/>
          <a:lstStyle>
            <a:lvl1pPr marL="0" indent="0">
              <a:buNone/>
              <a:defRPr lang="en-US" sz="1600" kern="1200" dirty="0" smtClean="0">
                <a:solidFill>
                  <a:schemeClr val="bg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pic>
        <p:nvPicPr>
          <p:cNvPr id="14" name="Picture 13" descr="exmo_elh_tm_w.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35672" y="3875313"/>
            <a:ext cx="1792224" cy="324454"/>
          </a:xfrm>
          <a:prstGeom prst="rect">
            <a:avLst/>
          </a:prstGeom>
        </p:spPr>
      </p:pic>
      <p:pic>
        <p:nvPicPr>
          <p:cNvPr id="15" name="Picture 14" descr="exmo_red.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white">
          <a:xfrm>
            <a:off x="6460490" y="432873"/>
            <a:ext cx="2249424" cy="450858"/>
          </a:xfrm>
          <a:prstGeom prst="rect">
            <a:avLst/>
          </a:prstGeom>
        </p:spPr>
      </p:pic>
    </p:spTree>
    <p:extLst>
      <p:ext uri="{BB962C8B-B14F-4D97-AF65-F5344CB8AC3E}">
        <p14:creationId xmlns:p14="http://schemas.microsoft.com/office/powerpoint/2010/main" val="3356535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4025" y="1309688"/>
            <a:ext cx="8225399" cy="48133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177228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4025" y="1309688"/>
            <a:ext cx="8225399" cy="4813300"/>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3277475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with Tex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 y="0"/>
            <a:ext cx="9144000" cy="6858000"/>
          </a:xfrm>
          <a:solidFill>
            <a:schemeClr val="bg1">
              <a:lumMod val="85000"/>
            </a:schemeClr>
          </a:solidFill>
        </p:spPr>
        <p:txBody>
          <a:bodyPr rtlCol="0">
            <a:noAutofit/>
          </a:bodyPr>
          <a:lstStyle>
            <a:lvl1pPr marL="0" indent="0">
              <a:buNone/>
              <a:defRPr sz="1200"/>
            </a:lvl1pPr>
          </a:lstStyle>
          <a:p>
            <a:pPr lvl="0"/>
            <a:r>
              <a:rPr lang="en-US" noProof="0" smtClean="0"/>
              <a:t>Click icon to add picture</a:t>
            </a:r>
            <a:endParaRPr lang="en-US" noProof="0" dirty="0"/>
          </a:p>
        </p:txBody>
      </p:sp>
      <p:sp>
        <p:nvSpPr>
          <p:cNvPr id="2" name="Title 1"/>
          <p:cNvSpPr>
            <a:spLocks noGrp="1"/>
          </p:cNvSpPr>
          <p:nvPr>
            <p:ph type="title"/>
          </p:nvPr>
        </p:nvSpPr>
        <p:spPr>
          <a:xfrm>
            <a:off x="457199" y="293461"/>
            <a:ext cx="8229600" cy="762737"/>
          </a:xfrm>
        </p:spPr>
        <p:txBody>
          <a:bodyPr/>
          <a:lstStyle>
            <a:lvl1pPr>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14" y="1309692"/>
            <a:ext cx="8229600" cy="4525963"/>
          </a:xfrm>
        </p:spPr>
        <p:txBody>
          <a:bodyPr/>
          <a:lstStyle>
            <a:lvl1pPr marL="0" indent="0">
              <a:buFontTx/>
              <a:buNone/>
              <a:defRPr sz="2000" b="0">
                <a:solidFill>
                  <a:schemeClr val="bg1"/>
                </a:solidFill>
              </a:defRPr>
            </a:lvl1pPr>
            <a:lvl2pPr marL="227012" indent="0">
              <a:buFontTx/>
              <a:buNone/>
              <a:defRPr sz="1800">
                <a:solidFill>
                  <a:schemeClr val="bg1"/>
                </a:solidFill>
              </a:defRPr>
            </a:lvl2pPr>
            <a:lvl3pPr marL="454025" indent="0">
              <a:buFontTx/>
              <a:buNone/>
              <a:defRPr sz="1800">
                <a:solidFill>
                  <a:schemeClr val="bg1"/>
                </a:solidFill>
              </a:defRPr>
            </a:lvl3pPr>
            <a:lvl4pPr marL="688975" indent="0">
              <a:buFontTx/>
              <a:buNone/>
              <a:defRPr sz="1800">
                <a:solidFill>
                  <a:schemeClr val="bg1"/>
                </a:solidFill>
              </a:defRPr>
            </a:lvl4pPr>
            <a:lvl5pPr marL="915987" indent="0">
              <a:buFontTx/>
              <a:buNone/>
              <a:defRPr sz="18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18869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Only">
    <p:spTree>
      <p:nvGrpSpPr>
        <p:cNvPr id="1" name=""/>
        <p:cNvGrpSpPr/>
        <p:nvPr/>
      </p:nvGrpSpPr>
      <p:grpSpPr>
        <a:xfrm>
          <a:off x="0" y="0"/>
          <a:ext cx="0" cy="0"/>
          <a:chOff x="0" y="0"/>
          <a:chExt cx="0" cy="0"/>
        </a:xfrm>
      </p:grpSpPr>
      <p:sp>
        <p:nvSpPr>
          <p:cNvPr id="5" name="Chart Placeholder 4"/>
          <p:cNvSpPr>
            <a:spLocks noGrp="1"/>
          </p:cNvSpPr>
          <p:nvPr>
            <p:ph type="chart" sz="quarter" idx="12"/>
          </p:nvPr>
        </p:nvSpPr>
        <p:spPr>
          <a:xfrm>
            <a:off x="447674" y="1798319"/>
            <a:ext cx="8229981" cy="4321493"/>
          </a:xfrm>
        </p:spPr>
        <p:txBody>
          <a:bodyPr rtlCol="0" anchor="ctr" anchorCtr="1">
            <a:noAutofit/>
          </a:bodyPr>
          <a:lstStyle>
            <a:lvl1pPr marL="0" indent="0">
              <a:buNone/>
              <a:defRPr sz="1200">
                <a:solidFill>
                  <a:srgbClr val="000000"/>
                </a:solidFill>
              </a:defRPr>
            </a:lvl1pPr>
          </a:lstStyle>
          <a:p>
            <a:pPr lvl="0"/>
            <a:r>
              <a:rPr lang="en-US" noProof="0" smtClean="0"/>
              <a:t>Click icon to add chart</a:t>
            </a:r>
            <a:endParaRPr lang="en-US" noProof="0" dirty="0"/>
          </a:p>
        </p:txBody>
      </p:sp>
      <p:sp>
        <p:nvSpPr>
          <p:cNvPr id="8" name="Content Placeholder 7"/>
          <p:cNvSpPr>
            <a:spLocks noGrp="1"/>
          </p:cNvSpPr>
          <p:nvPr>
            <p:ph sz="quarter" idx="10" hasCustomPrompt="1"/>
          </p:nvPr>
        </p:nvSpPr>
        <p:spPr>
          <a:xfrm>
            <a:off x="447675" y="1363403"/>
            <a:ext cx="8228965" cy="424757"/>
          </a:xfrm>
        </p:spPr>
        <p:txBody>
          <a:bodyPr/>
          <a:lstStyle>
            <a:lvl1pPr marL="0" indent="0">
              <a:buNone/>
              <a:defRPr sz="1600">
                <a:solidFill>
                  <a:srgbClr val="000000"/>
                </a:solidFill>
              </a:defRPr>
            </a:lvl1pPr>
            <a:lvl2pPr>
              <a:defRPr sz="1400"/>
            </a:lvl2pPr>
            <a:lvl3pPr>
              <a:defRPr sz="1400"/>
            </a:lvl3pPr>
            <a:lvl4pPr>
              <a:defRPr sz="1400"/>
            </a:lvl4pPr>
            <a:lvl5pPr>
              <a:defRPr sz="1400"/>
            </a:lvl5pPr>
          </a:lstStyle>
          <a:p>
            <a:pPr lvl="0"/>
            <a:r>
              <a:rPr lang="en-US" dirty="0" smtClean="0"/>
              <a:t>Chart title goes here (optional)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003485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7175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with Tex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 y="0"/>
            <a:ext cx="9144000" cy="6858000"/>
          </a:xfrm>
          <a:solidFill>
            <a:schemeClr val="bg1">
              <a:lumMod val="85000"/>
            </a:schemeClr>
          </a:solidFill>
        </p:spPr>
        <p:txBody>
          <a:bodyPr rtlCol="0">
            <a:noAutofit/>
          </a:bodyPr>
          <a:lstStyle>
            <a:lvl1pPr marL="0" indent="0">
              <a:buNone/>
              <a:defRPr sz="1200"/>
            </a:lvl1pPr>
          </a:lstStyle>
          <a:p>
            <a:pPr lvl="0"/>
            <a:r>
              <a:rPr lang="en-US" noProof="0" smtClean="0"/>
              <a:t>Click icon to add picture</a:t>
            </a:r>
            <a:endParaRPr lang="en-US" noProof="0" dirty="0"/>
          </a:p>
        </p:txBody>
      </p:sp>
      <p:sp>
        <p:nvSpPr>
          <p:cNvPr id="2" name="Title 1"/>
          <p:cNvSpPr>
            <a:spLocks noGrp="1"/>
          </p:cNvSpPr>
          <p:nvPr>
            <p:ph type="title"/>
          </p:nvPr>
        </p:nvSpPr>
        <p:spPr>
          <a:xfrm>
            <a:off x="457199" y="293461"/>
            <a:ext cx="8229600" cy="762737"/>
          </a:xfrm>
        </p:spPr>
        <p:txBody>
          <a:bodyPr/>
          <a:lstStyle>
            <a:lvl1pPr>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14" y="1309692"/>
            <a:ext cx="8229600" cy="4525963"/>
          </a:xfrm>
        </p:spPr>
        <p:txBody>
          <a:bodyPr/>
          <a:lstStyle>
            <a:lvl1pPr marL="0" indent="0">
              <a:buFontTx/>
              <a:buNone/>
              <a:defRPr sz="2000" b="0">
                <a:solidFill>
                  <a:schemeClr val="bg1"/>
                </a:solidFill>
              </a:defRPr>
            </a:lvl1pPr>
            <a:lvl2pPr marL="227012" indent="0">
              <a:buFontTx/>
              <a:buNone/>
              <a:defRPr sz="1800">
                <a:solidFill>
                  <a:schemeClr val="bg1"/>
                </a:solidFill>
              </a:defRPr>
            </a:lvl2pPr>
            <a:lvl3pPr marL="454025" indent="0">
              <a:buFontTx/>
              <a:buNone/>
              <a:defRPr sz="1800">
                <a:solidFill>
                  <a:schemeClr val="bg1"/>
                </a:solidFill>
              </a:defRPr>
            </a:lvl3pPr>
            <a:lvl4pPr marL="688975" indent="0">
              <a:buFontTx/>
              <a:buNone/>
              <a:defRPr sz="1800">
                <a:solidFill>
                  <a:schemeClr val="bg1"/>
                </a:solidFill>
              </a:defRPr>
            </a:lvl4pPr>
            <a:lvl5pPr marL="915987" indent="0">
              <a:buFontTx/>
              <a:buNone/>
              <a:defRPr sz="18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572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9004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ck Page">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755775" y="2998788"/>
            <a:ext cx="5632450"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20615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actoid Blu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59582" y="1719072"/>
            <a:ext cx="8230090" cy="2190494"/>
          </a:xfrm>
        </p:spPr>
        <p:txBody>
          <a:bodyPr>
            <a:noAutofit/>
          </a:bodyPr>
          <a:lstStyle>
            <a:lvl1pPr>
              <a:lnSpc>
                <a:spcPct val="90000"/>
              </a:lnSpc>
              <a:defRPr sz="16000" b="0" i="0" baseline="0">
                <a:solidFill>
                  <a:schemeClr val="bg1"/>
                </a:solidFill>
                <a:latin typeface="Arial"/>
                <a:cs typeface="Arial"/>
              </a:defRPr>
            </a:lvl1pPr>
          </a:lstStyle>
          <a:p>
            <a:r>
              <a:rPr lang="en-US" dirty="0" smtClean="0"/>
              <a:t>Data</a:t>
            </a:r>
            <a:endParaRPr lang="en-US" dirty="0"/>
          </a:p>
        </p:txBody>
      </p:sp>
      <p:sp>
        <p:nvSpPr>
          <p:cNvPr id="12" name="Content Placeholder 4"/>
          <p:cNvSpPr>
            <a:spLocks noGrp="1"/>
          </p:cNvSpPr>
          <p:nvPr>
            <p:ph sz="quarter" idx="11"/>
          </p:nvPr>
        </p:nvSpPr>
        <p:spPr>
          <a:xfrm>
            <a:off x="457199" y="3895344"/>
            <a:ext cx="8224117" cy="1828800"/>
          </a:xfrm>
        </p:spPr>
        <p:txBody>
          <a:bodyPr/>
          <a:lstStyle>
            <a:lvl1pPr marL="0" indent="0">
              <a:lnSpc>
                <a:spcPct val="90000"/>
              </a:lnSpc>
              <a:buNone/>
              <a:defRPr lang="en-US" sz="4000" kern="1200" dirty="0" smtClean="0">
                <a:solidFill>
                  <a:schemeClr val="bg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spTree>
    <p:extLst>
      <p:ext uri="{BB962C8B-B14F-4D97-AF65-F5344CB8AC3E}">
        <p14:creationId xmlns:p14="http://schemas.microsoft.com/office/powerpoint/2010/main" val="37004353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oid Whit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59582" y="1719072"/>
            <a:ext cx="8230090" cy="2190494"/>
          </a:xfrm>
        </p:spPr>
        <p:txBody>
          <a:bodyPr>
            <a:noAutofit/>
          </a:bodyPr>
          <a:lstStyle>
            <a:lvl1pPr>
              <a:lnSpc>
                <a:spcPct val="90000"/>
              </a:lnSpc>
              <a:defRPr sz="16000" b="0" i="0" baseline="0">
                <a:solidFill>
                  <a:schemeClr val="accent2"/>
                </a:solidFill>
                <a:latin typeface="Arial"/>
                <a:cs typeface="Arial"/>
              </a:defRPr>
            </a:lvl1pPr>
          </a:lstStyle>
          <a:p>
            <a:r>
              <a:rPr lang="en-US" dirty="0" smtClean="0"/>
              <a:t>Data</a:t>
            </a:r>
            <a:endParaRPr lang="en-US" dirty="0"/>
          </a:p>
        </p:txBody>
      </p:sp>
      <p:sp>
        <p:nvSpPr>
          <p:cNvPr id="12" name="Content Placeholder 4"/>
          <p:cNvSpPr>
            <a:spLocks noGrp="1"/>
          </p:cNvSpPr>
          <p:nvPr>
            <p:ph sz="quarter" idx="11"/>
          </p:nvPr>
        </p:nvSpPr>
        <p:spPr>
          <a:xfrm>
            <a:off x="457199" y="3895344"/>
            <a:ext cx="8224117" cy="1828800"/>
          </a:xfrm>
        </p:spPr>
        <p:txBody>
          <a:bodyPr/>
          <a:lstStyle>
            <a:lvl1pPr marL="0" indent="0">
              <a:lnSpc>
                <a:spcPct val="90000"/>
              </a:lnSpc>
              <a:buNone/>
              <a:defRPr lang="en-US" sz="4000" kern="1200" dirty="0" smtClean="0">
                <a:solidFill>
                  <a:schemeClr val="accent2"/>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spTree>
    <p:extLst>
      <p:ext uri="{BB962C8B-B14F-4D97-AF65-F5344CB8AC3E}">
        <p14:creationId xmlns:p14="http://schemas.microsoft.com/office/powerpoint/2010/main" val="2196101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Factoids White">
    <p:spTree>
      <p:nvGrpSpPr>
        <p:cNvPr id="1" name=""/>
        <p:cNvGrpSpPr/>
        <p:nvPr/>
      </p:nvGrpSpPr>
      <p:grpSpPr>
        <a:xfrm>
          <a:off x="0" y="0"/>
          <a:ext cx="0" cy="0"/>
          <a:chOff x="0" y="0"/>
          <a:chExt cx="0" cy="0"/>
        </a:xfrm>
      </p:grpSpPr>
      <p:sp>
        <p:nvSpPr>
          <p:cNvPr id="6" name="Content Placeholder 4"/>
          <p:cNvSpPr>
            <a:spLocks noGrp="1"/>
          </p:cNvSpPr>
          <p:nvPr>
            <p:ph sz="quarter" idx="13" hasCustomPrompt="1"/>
          </p:nvPr>
        </p:nvSpPr>
        <p:spPr>
          <a:xfrm>
            <a:off x="5099050" y="1773936"/>
            <a:ext cx="3653684" cy="1828800"/>
          </a:xfrm>
          <a:noFill/>
          <a:ln>
            <a:noFill/>
          </a:ln>
        </p:spPr>
        <p:txBody>
          <a:bodyPr vert="horz" wrap="square" lIns="0" tIns="0" rIns="0" bIns="0" numCol="1" anchor="t" anchorCtr="0" compatLnSpc="1">
            <a:prstTxWarp prst="textNoShape">
              <a:avLst/>
            </a:prstTxWarp>
            <a:noAutofit/>
          </a:bodyPr>
          <a:lstStyle>
            <a:lvl1pPr marL="0" indent="0">
              <a:lnSpc>
                <a:spcPct val="90000"/>
              </a:lnSpc>
              <a:buNone/>
              <a:defRPr lang="en-US" sz="13200" b="0" i="0" baseline="0" dirty="0" smtClean="0">
                <a:solidFill>
                  <a:schemeClr val="accent2"/>
                </a:solidFill>
                <a:latin typeface="Arial"/>
                <a:cs typeface="Arial"/>
              </a:defRPr>
            </a:lvl1pPr>
          </a:lstStyle>
          <a:p>
            <a:pPr lvl="0">
              <a:lnSpc>
                <a:spcPct val="90000"/>
              </a:lnSpc>
            </a:pPr>
            <a:r>
              <a:rPr lang="en-US" dirty="0" smtClean="0"/>
              <a:t>Data</a:t>
            </a:r>
          </a:p>
        </p:txBody>
      </p:sp>
      <p:sp>
        <p:nvSpPr>
          <p:cNvPr id="7" name="Content Placeholder 4"/>
          <p:cNvSpPr>
            <a:spLocks noGrp="1"/>
          </p:cNvSpPr>
          <p:nvPr>
            <p:ph sz="quarter" idx="14" hasCustomPrompt="1"/>
          </p:nvPr>
        </p:nvSpPr>
        <p:spPr>
          <a:xfrm>
            <a:off x="457200" y="1773936"/>
            <a:ext cx="3653684" cy="1828800"/>
          </a:xfrm>
          <a:noFill/>
          <a:ln>
            <a:noFill/>
          </a:ln>
        </p:spPr>
        <p:txBody>
          <a:bodyPr vert="horz" wrap="square" lIns="0" tIns="0" rIns="0" bIns="0" numCol="1" anchor="t" anchorCtr="0" compatLnSpc="1">
            <a:prstTxWarp prst="textNoShape">
              <a:avLst/>
            </a:prstTxWarp>
          </a:bodyPr>
          <a:lstStyle>
            <a:lvl1pPr marL="0" indent="0">
              <a:lnSpc>
                <a:spcPct val="90000"/>
              </a:lnSpc>
              <a:buNone/>
              <a:defRPr lang="en-US" sz="13200" dirty="0" smtClean="0">
                <a:solidFill>
                  <a:schemeClr val="accent1"/>
                </a:solidFill>
                <a:latin typeface="Arial"/>
                <a:cs typeface="Arial"/>
              </a:defRPr>
            </a:lvl1pPr>
          </a:lstStyle>
          <a:p>
            <a:pPr lvl="0"/>
            <a:r>
              <a:rPr lang="en-US" dirty="0" smtClean="0"/>
              <a:t>Data</a:t>
            </a:r>
          </a:p>
        </p:txBody>
      </p:sp>
      <p:sp>
        <p:nvSpPr>
          <p:cNvPr id="12" name="Content Placeholder 4"/>
          <p:cNvSpPr>
            <a:spLocks noGrp="1"/>
          </p:cNvSpPr>
          <p:nvPr>
            <p:ph sz="quarter" idx="11"/>
          </p:nvPr>
        </p:nvSpPr>
        <p:spPr>
          <a:xfrm>
            <a:off x="457200" y="3576638"/>
            <a:ext cx="3653684" cy="1828800"/>
          </a:xfrm>
        </p:spPr>
        <p:txBody>
          <a:bodyPr/>
          <a:lstStyle>
            <a:lvl1pPr marL="0" indent="0">
              <a:lnSpc>
                <a:spcPct val="90000"/>
              </a:lnSpc>
              <a:buNone/>
              <a:defRPr lang="en-US" sz="3200" kern="1200" dirty="0" smtClean="0">
                <a:solidFill>
                  <a:schemeClr val="accent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sp>
        <p:nvSpPr>
          <p:cNvPr id="5" name="Content Placeholder 4"/>
          <p:cNvSpPr>
            <a:spLocks noGrp="1"/>
          </p:cNvSpPr>
          <p:nvPr>
            <p:ph sz="quarter" idx="12"/>
          </p:nvPr>
        </p:nvSpPr>
        <p:spPr>
          <a:xfrm>
            <a:off x="5099050" y="3576638"/>
            <a:ext cx="3653684" cy="1828800"/>
          </a:xfrm>
        </p:spPr>
        <p:txBody>
          <a:bodyPr/>
          <a:lstStyle>
            <a:lvl1pPr marL="0" indent="0">
              <a:lnSpc>
                <a:spcPct val="90000"/>
              </a:lnSpc>
              <a:buNone/>
              <a:defRPr lang="en-US" sz="3200" kern="1200" dirty="0" smtClean="0">
                <a:solidFill>
                  <a:schemeClr val="accent2"/>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spTree>
    <p:extLst>
      <p:ext uri="{BB962C8B-B14F-4D97-AF65-F5344CB8AC3E}">
        <p14:creationId xmlns:p14="http://schemas.microsoft.com/office/powerpoint/2010/main" val="9007986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vider Text Black">
    <p:spTree>
      <p:nvGrpSpPr>
        <p:cNvPr id="1" name=""/>
        <p:cNvGrpSpPr/>
        <p:nvPr/>
      </p:nvGrpSpPr>
      <p:grpSpPr>
        <a:xfrm>
          <a:off x="0" y="0"/>
          <a:ext cx="0" cy="0"/>
          <a:chOff x="0" y="0"/>
          <a:chExt cx="0" cy="0"/>
        </a:xfrm>
      </p:grpSpPr>
      <p:sp>
        <p:nvSpPr>
          <p:cNvPr id="4" name="Title 3"/>
          <p:cNvSpPr>
            <a:spLocks noGrp="1"/>
          </p:cNvSpPr>
          <p:nvPr>
            <p:ph type="ctrTitle"/>
          </p:nvPr>
        </p:nvSpPr>
        <p:spPr>
          <a:xfrm>
            <a:off x="455613" y="1143000"/>
            <a:ext cx="8229600" cy="4572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rgbClr val="000000"/>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298117909"/>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Text Cyan">
    <p:spTree>
      <p:nvGrpSpPr>
        <p:cNvPr id="1" name=""/>
        <p:cNvGrpSpPr/>
        <p:nvPr/>
      </p:nvGrpSpPr>
      <p:grpSpPr>
        <a:xfrm>
          <a:off x="0" y="0"/>
          <a:ext cx="0" cy="0"/>
          <a:chOff x="0" y="0"/>
          <a:chExt cx="0" cy="0"/>
        </a:xfrm>
      </p:grpSpPr>
      <p:sp>
        <p:nvSpPr>
          <p:cNvPr id="7" name="Title 3"/>
          <p:cNvSpPr>
            <a:spLocks noGrp="1"/>
          </p:cNvSpPr>
          <p:nvPr>
            <p:ph type="ctrTitle"/>
          </p:nvPr>
        </p:nvSpPr>
        <p:spPr>
          <a:xfrm>
            <a:off x="457200" y="1147064"/>
            <a:ext cx="82296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chemeClr val="accent2"/>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23148936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Blue">
    <p:spTree>
      <p:nvGrpSpPr>
        <p:cNvPr id="1" name=""/>
        <p:cNvGrpSpPr/>
        <p:nvPr/>
      </p:nvGrpSpPr>
      <p:grpSpPr>
        <a:xfrm>
          <a:off x="0" y="0"/>
          <a:ext cx="0" cy="0"/>
          <a:chOff x="0" y="0"/>
          <a:chExt cx="0" cy="0"/>
        </a:xfrm>
      </p:grpSpPr>
      <p:sp>
        <p:nvSpPr>
          <p:cNvPr id="5" name="Title 3"/>
          <p:cNvSpPr>
            <a:spLocks noGrp="1"/>
          </p:cNvSpPr>
          <p:nvPr>
            <p:ph type="ctrTitle"/>
          </p:nvPr>
        </p:nvSpPr>
        <p:spPr>
          <a:xfrm>
            <a:off x="457200" y="1147064"/>
            <a:ext cx="82296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chemeClr val="bg1"/>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1476937666"/>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ey Messaging Blu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57200" y="1143000"/>
            <a:ext cx="8229600" cy="4572000"/>
          </a:xfrm>
        </p:spPr>
        <p:txBody>
          <a:bodyPr anchor="ctr"/>
          <a:lstStyle>
            <a:lvl1pPr marL="0" indent="0">
              <a:buNone/>
              <a:defRPr sz="4400">
                <a:solidFill>
                  <a:schemeClr val="bg1"/>
                </a:solidFill>
              </a:defRPr>
            </a:lvl1pPr>
            <a:lvl2pPr marL="1588" indent="0">
              <a:buNone/>
              <a:defRPr sz="4400">
                <a:solidFill>
                  <a:schemeClr val="bg1"/>
                </a:solidFill>
              </a:defRPr>
            </a:lvl2pPr>
            <a:lvl3pPr>
              <a:defRPr sz="4400"/>
            </a:lvl3pPr>
            <a:lvl4pPr>
              <a:defRPr sz="4400"/>
            </a:lvl4pPr>
            <a:lvl5pPr>
              <a:defRPr sz="44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919197220"/>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Key Messaging Whit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57200" y="1143000"/>
            <a:ext cx="8229600" cy="4572000"/>
          </a:xfrm>
        </p:spPr>
        <p:txBody>
          <a:bodyPr anchor="ctr"/>
          <a:lstStyle>
            <a:lvl1pPr marL="0" indent="0">
              <a:buNone/>
              <a:defRPr sz="4400">
                <a:solidFill>
                  <a:srgbClr val="000000"/>
                </a:solidFill>
              </a:defRPr>
            </a:lvl1pPr>
            <a:lvl2pPr marL="1588" indent="0">
              <a:buNone/>
              <a:defRPr sz="4400">
                <a:solidFill>
                  <a:srgbClr val="000000"/>
                </a:solidFill>
              </a:defRPr>
            </a:lvl2pPr>
            <a:lvl3pPr>
              <a:defRPr sz="4400"/>
            </a:lvl3pPr>
            <a:lvl4pPr>
              <a:defRPr sz="4400"/>
            </a:lvl4pPr>
            <a:lvl5pPr>
              <a:defRPr sz="44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8994234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Only">
    <p:spTree>
      <p:nvGrpSpPr>
        <p:cNvPr id="1" name=""/>
        <p:cNvGrpSpPr/>
        <p:nvPr/>
      </p:nvGrpSpPr>
      <p:grpSpPr>
        <a:xfrm>
          <a:off x="0" y="0"/>
          <a:ext cx="0" cy="0"/>
          <a:chOff x="0" y="0"/>
          <a:chExt cx="0" cy="0"/>
        </a:xfrm>
      </p:grpSpPr>
      <p:sp>
        <p:nvSpPr>
          <p:cNvPr id="5" name="Chart Placeholder 4"/>
          <p:cNvSpPr>
            <a:spLocks noGrp="1"/>
          </p:cNvSpPr>
          <p:nvPr>
            <p:ph type="chart" sz="quarter" idx="12"/>
          </p:nvPr>
        </p:nvSpPr>
        <p:spPr>
          <a:xfrm>
            <a:off x="447674" y="1798319"/>
            <a:ext cx="8229981" cy="4321493"/>
          </a:xfrm>
        </p:spPr>
        <p:txBody>
          <a:bodyPr rtlCol="0" anchor="ctr" anchorCtr="1">
            <a:noAutofit/>
          </a:bodyPr>
          <a:lstStyle>
            <a:lvl1pPr marL="0" indent="0">
              <a:buNone/>
              <a:defRPr sz="1200">
                <a:solidFill>
                  <a:srgbClr val="000000"/>
                </a:solidFill>
              </a:defRPr>
            </a:lvl1pPr>
          </a:lstStyle>
          <a:p>
            <a:pPr lvl="0"/>
            <a:r>
              <a:rPr lang="en-US" noProof="0" smtClean="0"/>
              <a:t>Click icon to add chart</a:t>
            </a:r>
            <a:endParaRPr lang="en-US" noProof="0" dirty="0"/>
          </a:p>
        </p:txBody>
      </p:sp>
      <p:sp>
        <p:nvSpPr>
          <p:cNvPr id="8" name="Content Placeholder 7"/>
          <p:cNvSpPr>
            <a:spLocks noGrp="1"/>
          </p:cNvSpPr>
          <p:nvPr>
            <p:ph sz="quarter" idx="10" hasCustomPrompt="1"/>
          </p:nvPr>
        </p:nvSpPr>
        <p:spPr>
          <a:xfrm>
            <a:off x="447675" y="1363403"/>
            <a:ext cx="8228965" cy="424757"/>
          </a:xfrm>
        </p:spPr>
        <p:txBody>
          <a:bodyPr/>
          <a:lstStyle>
            <a:lvl1pPr marL="0" indent="0">
              <a:buNone/>
              <a:defRPr sz="1600">
                <a:solidFill>
                  <a:srgbClr val="000000"/>
                </a:solidFill>
              </a:defRPr>
            </a:lvl1pPr>
            <a:lvl2pPr>
              <a:defRPr sz="1400"/>
            </a:lvl2pPr>
            <a:lvl3pPr>
              <a:defRPr sz="1400"/>
            </a:lvl3pPr>
            <a:lvl4pPr>
              <a:defRPr sz="1400"/>
            </a:lvl4pPr>
            <a:lvl5pPr>
              <a:defRPr sz="1400"/>
            </a:lvl5pPr>
          </a:lstStyle>
          <a:p>
            <a:pPr lvl="0"/>
            <a:r>
              <a:rPr lang="en-US" dirty="0" smtClean="0"/>
              <a:t>Chart title goes here (optional)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51763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2221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827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ck Page">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755775" y="2998788"/>
            <a:ext cx="5632450"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0755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ctoid Blu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59582" y="1719072"/>
            <a:ext cx="8230090" cy="2190494"/>
          </a:xfrm>
        </p:spPr>
        <p:txBody>
          <a:bodyPr>
            <a:noAutofit/>
          </a:bodyPr>
          <a:lstStyle>
            <a:lvl1pPr>
              <a:lnSpc>
                <a:spcPct val="90000"/>
              </a:lnSpc>
              <a:defRPr sz="16000" b="0" i="0" baseline="0">
                <a:solidFill>
                  <a:schemeClr val="bg1"/>
                </a:solidFill>
                <a:latin typeface="Arial"/>
                <a:cs typeface="Arial"/>
              </a:defRPr>
            </a:lvl1pPr>
          </a:lstStyle>
          <a:p>
            <a:r>
              <a:rPr lang="en-US" dirty="0" smtClean="0"/>
              <a:t>Data</a:t>
            </a:r>
            <a:endParaRPr lang="en-US" dirty="0"/>
          </a:p>
        </p:txBody>
      </p:sp>
      <p:sp>
        <p:nvSpPr>
          <p:cNvPr id="12" name="Content Placeholder 4"/>
          <p:cNvSpPr>
            <a:spLocks noGrp="1"/>
          </p:cNvSpPr>
          <p:nvPr>
            <p:ph sz="quarter" idx="11"/>
          </p:nvPr>
        </p:nvSpPr>
        <p:spPr>
          <a:xfrm>
            <a:off x="457199" y="3895344"/>
            <a:ext cx="8224117" cy="1828800"/>
          </a:xfrm>
        </p:spPr>
        <p:txBody>
          <a:bodyPr/>
          <a:lstStyle>
            <a:lvl1pPr marL="0" indent="0">
              <a:lnSpc>
                <a:spcPct val="90000"/>
              </a:lnSpc>
              <a:buNone/>
              <a:defRPr lang="en-US" sz="4000" kern="1200" dirty="0" smtClean="0">
                <a:solidFill>
                  <a:schemeClr val="bg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smtClean="0"/>
              <a:t>Click to edit Master text styles</a:t>
            </a:r>
          </a:p>
        </p:txBody>
      </p:sp>
    </p:spTree>
    <p:extLst>
      <p:ext uri="{BB962C8B-B14F-4D97-AF65-F5344CB8AC3E}">
        <p14:creationId xmlns:p14="http://schemas.microsoft.com/office/powerpoint/2010/main" val="3010207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93688"/>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457200" y="1312863"/>
            <a:ext cx="8229600"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6"/>
          <p:cNvSpPr>
            <a:spLocks noChangeArrowheads="1"/>
          </p:cNvSpPr>
          <p:nvPr/>
        </p:nvSpPr>
        <p:spPr bwMode="auto">
          <a:xfrm>
            <a:off x="8394700" y="6450013"/>
            <a:ext cx="292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defTabSz="457200" fontAlgn="base">
              <a:spcBef>
                <a:spcPct val="0"/>
              </a:spcBef>
              <a:spcAft>
                <a:spcPct val="0"/>
              </a:spcAft>
            </a:pPr>
            <a:fld id="{61EB682E-F9F7-A84A-866D-693BB3909AC4}" type="slidenum">
              <a:rPr lang="en-US" sz="800">
                <a:solidFill>
                  <a:srgbClr val="000000"/>
                </a:solidFill>
                <a:ea typeface="Arial"/>
                <a:cs typeface="Arial" charset="0"/>
              </a:rPr>
              <a:pPr algn="r" defTabSz="457200" fontAlgn="base">
                <a:spcBef>
                  <a:spcPct val="0"/>
                </a:spcBef>
                <a:spcAft>
                  <a:spcPct val="0"/>
                </a:spcAft>
              </a:pPr>
              <a:t>‹#›</a:t>
            </a:fld>
            <a:endParaRPr lang="en-US" sz="800" dirty="0">
              <a:solidFill>
                <a:srgbClr val="000000"/>
              </a:solidFill>
              <a:ea typeface="Arial"/>
              <a:cs typeface="Arial" charset="0"/>
            </a:endParaRPr>
          </a:p>
        </p:txBody>
      </p:sp>
      <p:pic>
        <p:nvPicPr>
          <p:cNvPr id="7" name="Picture 10" descr="exmo_r.bmp"/>
          <p:cNvPicPr>
            <a:picLocks noChangeAspect="1"/>
          </p:cNvPicPr>
          <p:nvPr/>
        </p:nvPicPr>
        <p:blipFill>
          <a:blip r:embed="rId18" cstate="print">
            <a:extLst>
              <a:ext uri="{28A0092B-C50C-407E-A947-70E740481C1C}">
                <a14:useLocalDpi xmlns:a14="http://schemas.microsoft.com/office/drawing/2010/main"/>
              </a:ext>
            </a:extLst>
          </a:blip>
          <a:srcRect/>
          <a:stretch>
            <a:fillRect/>
          </a:stretch>
        </p:blipFill>
        <p:spPr bwMode="auto">
          <a:xfrm>
            <a:off x="466725" y="6419109"/>
            <a:ext cx="102552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47989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iming>
    <p:tnLst>
      <p:par>
        <p:cTn id="1" dur="indefinite" restart="never" nodeType="tmRoot"/>
      </p:par>
    </p:tnLst>
  </p:timing>
  <p:txStyles>
    <p:titleStyle>
      <a:lvl1pPr algn="l" defTabSz="457200" rtl="0" eaLnBrk="1" fontAlgn="base" hangingPunct="1">
        <a:spcBef>
          <a:spcPct val="0"/>
        </a:spcBef>
        <a:spcAft>
          <a:spcPct val="0"/>
        </a:spcAft>
        <a:defRPr sz="3200" kern="1200">
          <a:solidFill>
            <a:schemeClr val="tx2"/>
          </a:solidFill>
          <a:latin typeface="Arial"/>
          <a:ea typeface="Arial"/>
          <a:cs typeface="Arial"/>
        </a:defRPr>
      </a:lvl1pPr>
      <a:lvl2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2pPr>
      <a:lvl3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3pPr>
      <a:lvl4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4pPr>
      <a:lvl5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5pPr>
      <a:lvl6pPr marL="457200" algn="l" defTabSz="457200" rtl="0" eaLnBrk="1" fontAlgn="base" hangingPunct="1">
        <a:spcBef>
          <a:spcPct val="0"/>
        </a:spcBef>
        <a:spcAft>
          <a:spcPct val="0"/>
        </a:spcAft>
        <a:defRPr sz="2800">
          <a:solidFill>
            <a:schemeClr val="tx1"/>
          </a:solidFill>
          <a:latin typeface="Arial" charset="0"/>
          <a:ea typeface="ヒラギノ角ゴ Pro W3" charset="0"/>
        </a:defRPr>
      </a:lvl6pPr>
      <a:lvl7pPr marL="914400" algn="l" defTabSz="457200" rtl="0" eaLnBrk="1" fontAlgn="base" hangingPunct="1">
        <a:spcBef>
          <a:spcPct val="0"/>
        </a:spcBef>
        <a:spcAft>
          <a:spcPct val="0"/>
        </a:spcAft>
        <a:defRPr sz="2800">
          <a:solidFill>
            <a:schemeClr val="tx1"/>
          </a:solidFill>
          <a:latin typeface="Arial" charset="0"/>
          <a:ea typeface="ヒラギノ角ゴ Pro W3" charset="0"/>
        </a:defRPr>
      </a:lvl7pPr>
      <a:lvl8pPr marL="1371600" algn="l" defTabSz="457200" rtl="0" eaLnBrk="1" fontAlgn="base" hangingPunct="1">
        <a:spcBef>
          <a:spcPct val="0"/>
        </a:spcBef>
        <a:spcAft>
          <a:spcPct val="0"/>
        </a:spcAft>
        <a:defRPr sz="2800">
          <a:solidFill>
            <a:schemeClr val="tx1"/>
          </a:solidFill>
          <a:latin typeface="Arial" charset="0"/>
          <a:ea typeface="ヒラギノ角ゴ Pro W3" charset="0"/>
        </a:defRPr>
      </a:lvl8pPr>
      <a:lvl9pPr marL="1828800" algn="l" defTabSz="457200" rtl="0" eaLnBrk="1" fontAlgn="base" hangingPunct="1">
        <a:spcBef>
          <a:spcPct val="0"/>
        </a:spcBef>
        <a:spcAft>
          <a:spcPct val="0"/>
        </a:spcAft>
        <a:defRPr sz="2800">
          <a:solidFill>
            <a:schemeClr val="tx1"/>
          </a:solidFill>
          <a:latin typeface="Arial" charset="0"/>
          <a:ea typeface="ヒラギノ角ゴ Pro W3" charset="0"/>
        </a:defRPr>
      </a:lvl9pPr>
    </p:titleStyle>
    <p:bodyStyle>
      <a:lvl1pPr marL="227013" indent="-227013" algn="l" defTabSz="457200" rtl="0" eaLnBrk="1" fontAlgn="base" hangingPunct="1">
        <a:spcBef>
          <a:spcPct val="0"/>
        </a:spcBef>
        <a:spcAft>
          <a:spcPct val="0"/>
        </a:spcAft>
        <a:buFont typeface="Arial" charset="0"/>
        <a:buChar char="•"/>
        <a:defRPr sz="2000" kern="1200">
          <a:solidFill>
            <a:srgbClr val="000000"/>
          </a:solidFill>
          <a:latin typeface="+mn-lt"/>
          <a:ea typeface="Arial"/>
          <a:cs typeface="Arial"/>
        </a:defRPr>
      </a:lvl1pPr>
      <a:lvl2pPr marL="454025" indent="-227013" algn="l" defTabSz="457200" rtl="0" eaLnBrk="1" fontAlgn="base" hangingPunct="1">
        <a:spcBef>
          <a:spcPts val="600"/>
        </a:spcBef>
        <a:spcAft>
          <a:spcPct val="0"/>
        </a:spcAft>
        <a:buFont typeface="Arial" charset="0"/>
        <a:buChar char="•"/>
        <a:defRPr sz="1800" kern="1200">
          <a:solidFill>
            <a:srgbClr val="000000"/>
          </a:solidFill>
          <a:latin typeface="+mn-lt"/>
          <a:ea typeface="Arial"/>
          <a:cs typeface="+mn-cs"/>
        </a:defRPr>
      </a:lvl2pPr>
      <a:lvl3pPr marL="688975" indent="-234950" algn="l" defTabSz="457200" rtl="0" eaLnBrk="1" fontAlgn="base" hangingPunct="1">
        <a:spcBef>
          <a:spcPct val="0"/>
        </a:spcBef>
        <a:spcAft>
          <a:spcPct val="0"/>
        </a:spcAft>
        <a:buFont typeface="Arial" charset="0"/>
        <a:buChar char="•"/>
        <a:defRPr sz="1800" kern="1200">
          <a:solidFill>
            <a:srgbClr val="000000"/>
          </a:solidFill>
          <a:latin typeface="+mn-lt"/>
          <a:ea typeface="Arial"/>
          <a:cs typeface="+mn-cs"/>
        </a:defRPr>
      </a:lvl3pPr>
      <a:lvl4pPr marL="915988" indent="-227013" algn="l" defTabSz="569913" rtl="0" eaLnBrk="1" fontAlgn="base" hangingPunct="1">
        <a:spcBef>
          <a:spcPct val="0"/>
        </a:spcBef>
        <a:spcAft>
          <a:spcPct val="0"/>
        </a:spcAft>
        <a:buFont typeface="Arial" charset="0"/>
        <a:buChar char="•"/>
        <a:defRPr sz="1800" kern="1200">
          <a:solidFill>
            <a:srgbClr val="000000"/>
          </a:solidFill>
          <a:latin typeface="+mn-lt"/>
          <a:ea typeface="Arial"/>
          <a:cs typeface="+mn-cs"/>
        </a:defRPr>
      </a:lvl4pPr>
      <a:lvl5pPr marL="1143000" indent="-227013" algn="l" defTabSz="457200" rtl="0" eaLnBrk="1" fontAlgn="base" hangingPunct="1">
        <a:spcBef>
          <a:spcPct val="0"/>
        </a:spcBef>
        <a:spcAft>
          <a:spcPct val="0"/>
        </a:spcAft>
        <a:buFont typeface="Arial" charset="0"/>
        <a:buChar char="•"/>
        <a:defRPr sz="1800" kern="1200">
          <a:solidFill>
            <a:srgbClr val="000000"/>
          </a:solidFill>
          <a:latin typeface="+mn-lt"/>
          <a:ea typeface="Arial"/>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93688"/>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457200" y="1312863"/>
            <a:ext cx="8229600"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6"/>
          <p:cNvSpPr>
            <a:spLocks noChangeArrowheads="1"/>
          </p:cNvSpPr>
          <p:nvPr/>
        </p:nvSpPr>
        <p:spPr bwMode="auto">
          <a:xfrm>
            <a:off x="8394700" y="6450013"/>
            <a:ext cx="292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defTabSz="457200" fontAlgn="base">
              <a:spcBef>
                <a:spcPct val="0"/>
              </a:spcBef>
              <a:spcAft>
                <a:spcPct val="0"/>
              </a:spcAft>
            </a:pPr>
            <a:fld id="{61EB682E-F9F7-A84A-866D-693BB3909AC4}" type="slidenum">
              <a:rPr lang="en-US" sz="800">
                <a:solidFill>
                  <a:srgbClr val="000000"/>
                </a:solidFill>
                <a:ea typeface="Arial"/>
                <a:cs typeface="Arial" charset="0"/>
              </a:rPr>
              <a:pPr algn="r" defTabSz="457200" fontAlgn="base">
                <a:spcBef>
                  <a:spcPct val="0"/>
                </a:spcBef>
                <a:spcAft>
                  <a:spcPct val="0"/>
                </a:spcAft>
              </a:pPr>
              <a:t>‹#›</a:t>
            </a:fld>
            <a:endParaRPr lang="en-US" sz="800" dirty="0">
              <a:solidFill>
                <a:srgbClr val="000000"/>
              </a:solidFill>
              <a:ea typeface="Arial"/>
              <a:cs typeface="Arial" charset="0"/>
            </a:endParaRPr>
          </a:p>
        </p:txBody>
      </p:sp>
      <p:pic>
        <p:nvPicPr>
          <p:cNvPr id="7" name="Picture 10" descr="exmo_r.bmp"/>
          <p:cNvPicPr>
            <a:picLocks noChangeAspect="1"/>
          </p:cNvPicPr>
          <p:nvPr/>
        </p:nvPicPr>
        <p:blipFill>
          <a:blip r:embed="rId19" cstate="print">
            <a:extLst>
              <a:ext uri="{28A0092B-C50C-407E-A947-70E740481C1C}">
                <a14:useLocalDpi xmlns:a14="http://schemas.microsoft.com/office/drawing/2010/main"/>
              </a:ext>
            </a:extLst>
          </a:blip>
          <a:srcRect/>
          <a:stretch>
            <a:fillRect/>
          </a:stretch>
        </p:blipFill>
        <p:spPr bwMode="auto">
          <a:xfrm>
            <a:off x="466725" y="6419109"/>
            <a:ext cx="102552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479891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724" r:id="rId17"/>
  </p:sldLayoutIdLst>
  <p:timing>
    <p:tnLst>
      <p:par>
        <p:cTn id="1" dur="indefinite" restart="never" nodeType="tmRoot"/>
      </p:par>
    </p:tnLst>
  </p:timing>
  <p:txStyles>
    <p:titleStyle>
      <a:lvl1pPr algn="l" defTabSz="457200" rtl="0" eaLnBrk="1" fontAlgn="base" hangingPunct="1">
        <a:spcBef>
          <a:spcPct val="0"/>
        </a:spcBef>
        <a:spcAft>
          <a:spcPct val="0"/>
        </a:spcAft>
        <a:defRPr sz="3200" kern="1200">
          <a:solidFill>
            <a:schemeClr val="tx2"/>
          </a:solidFill>
          <a:latin typeface="Arial"/>
          <a:ea typeface="Arial"/>
          <a:cs typeface="Arial"/>
        </a:defRPr>
      </a:lvl1pPr>
      <a:lvl2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2pPr>
      <a:lvl3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3pPr>
      <a:lvl4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4pPr>
      <a:lvl5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5pPr>
      <a:lvl6pPr marL="457200" algn="l" defTabSz="457200" rtl="0" eaLnBrk="1" fontAlgn="base" hangingPunct="1">
        <a:spcBef>
          <a:spcPct val="0"/>
        </a:spcBef>
        <a:spcAft>
          <a:spcPct val="0"/>
        </a:spcAft>
        <a:defRPr sz="2800">
          <a:solidFill>
            <a:schemeClr val="tx1"/>
          </a:solidFill>
          <a:latin typeface="Arial" charset="0"/>
          <a:ea typeface="ヒラギノ角ゴ Pro W3" charset="0"/>
        </a:defRPr>
      </a:lvl6pPr>
      <a:lvl7pPr marL="914400" algn="l" defTabSz="457200" rtl="0" eaLnBrk="1" fontAlgn="base" hangingPunct="1">
        <a:spcBef>
          <a:spcPct val="0"/>
        </a:spcBef>
        <a:spcAft>
          <a:spcPct val="0"/>
        </a:spcAft>
        <a:defRPr sz="2800">
          <a:solidFill>
            <a:schemeClr val="tx1"/>
          </a:solidFill>
          <a:latin typeface="Arial" charset="0"/>
          <a:ea typeface="ヒラギノ角ゴ Pro W3" charset="0"/>
        </a:defRPr>
      </a:lvl7pPr>
      <a:lvl8pPr marL="1371600" algn="l" defTabSz="457200" rtl="0" eaLnBrk="1" fontAlgn="base" hangingPunct="1">
        <a:spcBef>
          <a:spcPct val="0"/>
        </a:spcBef>
        <a:spcAft>
          <a:spcPct val="0"/>
        </a:spcAft>
        <a:defRPr sz="2800">
          <a:solidFill>
            <a:schemeClr val="tx1"/>
          </a:solidFill>
          <a:latin typeface="Arial" charset="0"/>
          <a:ea typeface="ヒラギノ角ゴ Pro W3" charset="0"/>
        </a:defRPr>
      </a:lvl8pPr>
      <a:lvl9pPr marL="1828800" algn="l" defTabSz="457200" rtl="0" eaLnBrk="1" fontAlgn="base" hangingPunct="1">
        <a:spcBef>
          <a:spcPct val="0"/>
        </a:spcBef>
        <a:spcAft>
          <a:spcPct val="0"/>
        </a:spcAft>
        <a:defRPr sz="2800">
          <a:solidFill>
            <a:schemeClr val="tx1"/>
          </a:solidFill>
          <a:latin typeface="Arial" charset="0"/>
          <a:ea typeface="ヒラギノ角ゴ Pro W3" charset="0"/>
        </a:defRPr>
      </a:lvl9pPr>
    </p:titleStyle>
    <p:bodyStyle>
      <a:lvl1pPr marL="227013" indent="-227013" algn="l" defTabSz="457200" rtl="0" eaLnBrk="1" fontAlgn="base" hangingPunct="1">
        <a:spcBef>
          <a:spcPct val="0"/>
        </a:spcBef>
        <a:spcAft>
          <a:spcPct val="0"/>
        </a:spcAft>
        <a:buFont typeface="Arial" charset="0"/>
        <a:buChar char="•"/>
        <a:defRPr sz="2000" kern="1200">
          <a:solidFill>
            <a:srgbClr val="000000"/>
          </a:solidFill>
          <a:latin typeface="+mn-lt"/>
          <a:ea typeface="Arial"/>
          <a:cs typeface="Arial"/>
        </a:defRPr>
      </a:lvl1pPr>
      <a:lvl2pPr marL="454025" indent="-227013" algn="l" defTabSz="457200" rtl="0" eaLnBrk="1" fontAlgn="base" hangingPunct="1">
        <a:spcBef>
          <a:spcPts val="600"/>
        </a:spcBef>
        <a:spcAft>
          <a:spcPct val="0"/>
        </a:spcAft>
        <a:buFont typeface="Arial" charset="0"/>
        <a:buChar char="•"/>
        <a:defRPr sz="1800" kern="1200">
          <a:solidFill>
            <a:srgbClr val="000000"/>
          </a:solidFill>
          <a:latin typeface="+mn-lt"/>
          <a:ea typeface="Arial"/>
          <a:cs typeface="+mn-cs"/>
        </a:defRPr>
      </a:lvl2pPr>
      <a:lvl3pPr marL="688975" indent="-234950" algn="l" defTabSz="457200" rtl="0" eaLnBrk="1" fontAlgn="base" hangingPunct="1">
        <a:spcBef>
          <a:spcPct val="0"/>
        </a:spcBef>
        <a:spcAft>
          <a:spcPct val="0"/>
        </a:spcAft>
        <a:buFont typeface="Arial" charset="0"/>
        <a:buChar char="•"/>
        <a:defRPr sz="1800" kern="1200">
          <a:solidFill>
            <a:srgbClr val="000000"/>
          </a:solidFill>
          <a:latin typeface="+mn-lt"/>
          <a:ea typeface="Arial"/>
          <a:cs typeface="+mn-cs"/>
        </a:defRPr>
      </a:lvl3pPr>
      <a:lvl4pPr marL="915988" indent="-227013" algn="l" defTabSz="569913" rtl="0" eaLnBrk="1" fontAlgn="base" hangingPunct="1">
        <a:spcBef>
          <a:spcPct val="0"/>
        </a:spcBef>
        <a:spcAft>
          <a:spcPct val="0"/>
        </a:spcAft>
        <a:buFont typeface="Arial" charset="0"/>
        <a:buChar char="•"/>
        <a:defRPr sz="1800" kern="1200">
          <a:solidFill>
            <a:srgbClr val="000000"/>
          </a:solidFill>
          <a:latin typeface="+mn-lt"/>
          <a:ea typeface="Arial"/>
          <a:cs typeface="+mn-cs"/>
        </a:defRPr>
      </a:lvl4pPr>
      <a:lvl5pPr marL="1143000" indent="-227013" algn="l" defTabSz="457200" rtl="0" eaLnBrk="1" fontAlgn="base" hangingPunct="1">
        <a:spcBef>
          <a:spcPct val="0"/>
        </a:spcBef>
        <a:spcAft>
          <a:spcPct val="0"/>
        </a:spcAft>
        <a:buFont typeface="Arial" charset="0"/>
        <a:buChar char="•"/>
        <a:defRPr sz="1800" kern="1200">
          <a:solidFill>
            <a:srgbClr val="000000"/>
          </a:solidFill>
          <a:latin typeface="+mn-lt"/>
          <a:ea typeface="Arial"/>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93688"/>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457200" y="1312863"/>
            <a:ext cx="8229600"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6"/>
          <p:cNvSpPr>
            <a:spLocks noChangeArrowheads="1"/>
          </p:cNvSpPr>
          <p:nvPr/>
        </p:nvSpPr>
        <p:spPr bwMode="auto">
          <a:xfrm>
            <a:off x="8394700" y="6450013"/>
            <a:ext cx="292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defTabSz="457200" fontAlgn="base">
              <a:spcBef>
                <a:spcPct val="0"/>
              </a:spcBef>
              <a:spcAft>
                <a:spcPct val="0"/>
              </a:spcAft>
            </a:pPr>
            <a:fld id="{61EB682E-F9F7-A84A-866D-693BB3909AC4}" type="slidenum">
              <a:rPr lang="en-US" sz="800">
                <a:solidFill>
                  <a:srgbClr val="000000"/>
                </a:solidFill>
                <a:ea typeface="Arial"/>
                <a:cs typeface="Arial" charset="0"/>
              </a:rPr>
              <a:pPr algn="r" defTabSz="457200" fontAlgn="base">
                <a:spcBef>
                  <a:spcPct val="0"/>
                </a:spcBef>
                <a:spcAft>
                  <a:spcPct val="0"/>
                </a:spcAft>
              </a:pPr>
              <a:t>‹#›</a:t>
            </a:fld>
            <a:endParaRPr lang="en-US" sz="800" dirty="0">
              <a:solidFill>
                <a:srgbClr val="000000"/>
              </a:solidFill>
              <a:ea typeface="Arial"/>
              <a:cs typeface="Arial" charset="0"/>
            </a:endParaRPr>
          </a:p>
        </p:txBody>
      </p:sp>
      <p:pic>
        <p:nvPicPr>
          <p:cNvPr id="7" name="Picture 10" descr="exmo_r.bmp"/>
          <p:cNvPicPr>
            <a:picLocks noChangeAspect="1"/>
          </p:cNvPicPr>
          <p:nvPr/>
        </p:nvPicPr>
        <p:blipFill>
          <a:blip r:embed="rId18" cstate="print">
            <a:extLst>
              <a:ext uri="{28A0092B-C50C-407E-A947-70E740481C1C}">
                <a14:useLocalDpi xmlns:a14="http://schemas.microsoft.com/office/drawing/2010/main"/>
              </a:ext>
            </a:extLst>
          </a:blip>
          <a:srcRect/>
          <a:stretch>
            <a:fillRect/>
          </a:stretch>
        </p:blipFill>
        <p:spPr bwMode="auto">
          <a:xfrm>
            <a:off x="466725" y="6419109"/>
            <a:ext cx="102552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690607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Lst>
  <p:timing>
    <p:tnLst>
      <p:par>
        <p:cTn id="1" dur="indefinite" restart="never" nodeType="tmRoot"/>
      </p:par>
    </p:tnLst>
  </p:timing>
  <p:txStyles>
    <p:titleStyle>
      <a:lvl1pPr algn="l" defTabSz="457200" rtl="0" eaLnBrk="1" fontAlgn="base" hangingPunct="1">
        <a:spcBef>
          <a:spcPct val="0"/>
        </a:spcBef>
        <a:spcAft>
          <a:spcPct val="0"/>
        </a:spcAft>
        <a:defRPr sz="3200" kern="1200">
          <a:solidFill>
            <a:schemeClr val="tx2"/>
          </a:solidFill>
          <a:latin typeface="Arial"/>
          <a:ea typeface="Arial"/>
          <a:cs typeface="Arial"/>
        </a:defRPr>
      </a:lvl1pPr>
      <a:lvl2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2pPr>
      <a:lvl3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3pPr>
      <a:lvl4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4pPr>
      <a:lvl5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5pPr>
      <a:lvl6pPr marL="457200" algn="l" defTabSz="457200" rtl="0" eaLnBrk="1" fontAlgn="base" hangingPunct="1">
        <a:spcBef>
          <a:spcPct val="0"/>
        </a:spcBef>
        <a:spcAft>
          <a:spcPct val="0"/>
        </a:spcAft>
        <a:defRPr sz="2800">
          <a:solidFill>
            <a:schemeClr val="tx1"/>
          </a:solidFill>
          <a:latin typeface="Arial" charset="0"/>
          <a:ea typeface="ヒラギノ角ゴ Pro W3" charset="0"/>
        </a:defRPr>
      </a:lvl6pPr>
      <a:lvl7pPr marL="914400" algn="l" defTabSz="457200" rtl="0" eaLnBrk="1" fontAlgn="base" hangingPunct="1">
        <a:spcBef>
          <a:spcPct val="0"/>
        </a:spcBef>
        <a:spcAft>
          <a:spcPct val="0"/>
        </a:spcAft>
        <a:defRPr sz="2800">
          <a:solidFill>
            <a:schemeClr val="tx1"/>
          </a:solidFill>
          <a:latin typeface="Arial" charset="0"/>
          <a:ea typeface="ヒラギノ角ゴ Pro W3" charset="0"/>
        </a:defRPr>
      </a:lvl7pPr>
      <a:lvl8pPr marL="1371600" algn="l" defTabSz="457200" rtl="0" eaLnBrk="1" fontAlgn="base" hangingPunct="1">
        <a:spcBef>
          <a:spcPct val="0"/>
        </a:spcBef>
        <a:spcAft>
          <a:spcPct val="0"/>
        </a:spcAft>
        <a:defRPr sz="2800">
          <a:solidFill>
            <a:schemeClr val="tx1"/>
          </a:solidFill>
          <a:latin typeface="Arial" charset="0"/>
          <a:ea typeface="ヒラギノ角ゴ Pro W3" charset="0"/>
        </a:defRPr>
      </a:lvl8pPr>
      <a:lvl9pPr marL="1828800" algn="l" defTabSz="457200" rtl="0" eaLnBrk="1" fontAlgn="base" hangingPunct="1">
        <a:spcBef>
          <a:spcPct val="0"/>
        </a:spcBef>
        <a:spcAft>
          <a:spcPct val="0"/>
        </a:spcAft>
        <a:defRPr sz="2800">
          <a:solidFill>
            <a:schemeClr val="tx1"/>
          </a:solidFill>
          <a:latin typeface="Arial" charset="0"/>
          <a:ea typeface="ヒラギノ角ゴ Pro W3" charset="0"/>
        </a:defRPr>
      </a:lvl9pPr>
    </p:titleStyle>
    <p:bodyStyle>
      <a:lvl1pPr marL="227013" indent="-227013" algn="l" defTabSz="457200" rtl="0" eaLnBrk="1" fontAlgn="base" hangingPunct="1">
        <a:spcBef>
          <a:spcPct val="0"/>
        </a:spcBef>
        <a:spcAft>
          <a:spcPct val="0"/>
        </a:spcAft>
        <a:buFont typeface="Arial" charset="0"/>
        <a:buChar char="•"/>
        <a:defRPr sz="2000" kern="1200">
          <a:solidFill>
            <a:srgbClr val="000000"/>
          </a:solidFill>
          <a:latin typeface="+mn-lt"/>
          <a:ea typeface="Arial"/>
          <a:cs typeface="Arial"/>
        </a:defRPr>
      </a:lvl1pPr>
      <a:lvl2pPr marL="454025" indent="-227013" algn="l" defTabSz="457200" rtl="0" eaLnBrk="1" fontAlgn="base" hangingPunct="1">
        <a:spcBef>
          <a:spcPts val="600"/>
        </a:spcBef>
        <a:spcAft>
          <a:spcPct val="0"/>
        </a:spcAft>
        <a:buFont typeface="Arial" charset="0"/>
        <a:buChar char="•"/>
        <a:defRPr sz="1800" kern="1200">
          <a:solidFill>
            <a:srgbClr val="000000"/>
          </a:solidFill>
          <a:latin typeface="+mn-lt"/>
          <a:ea typeface="Arial"/>
          <a:cs typeface="+mn-cs"/>
        </a:defRPr>
      </a:lvl2pPr>
      <a:lvl3pPr marL="688975" indent="-234950" algn="l" defTabSz="457200" rtl="0" eaLnBrk="1" fontAlgn="base" hangingPunct="1">
        <a:spcBef>
          <a:spcPct val="0"/>
        </a:spcBef>
        <a:spcAft>
          <a:spcPct val="0"/>
        </a:spcAft>
        <a:buFont typeface="Arial" charset="0"/>
        <a:buChar char="•"/>
        <a:defRPr sz="1800" kern="1200">
          <a:solidFill>
            <a:srgbClr val="000000"/>
          </a:solidFill>
          <a:latin typeface="+mn-lt"/>
          <a:ea typeface="Arial"/>
          <a:cs typeface="+mn-cs"/>
        </a:defRPr>
      </a:lvl3pPr>
      <a:lvl4pPr marL="915988" indent="-227013" algn="l" defTabSz="569913" rtl="0" eaLnBrk="1" fontAlgn="base" hangingPunct="1">
        <a:spcBef>
          <a:spcPct val="0"/>
        </a:spcBef>
        <a:spcAft>
          <a:spcPct val="0"/>
        </a:spcAft>
        <a:buFont typeface="Arial" charset="0"/>
        <a:buChar char="•"/>
        <a:defRPr sz="1800" kern="1200">
          <a:solidFill>
            <a:srgbClr val="000000"/>
          </a:solidFill>
          <a:latin typeface="+mn-lt"/>
          <a:ea typeface="Arial"/>
          <a:cs typeface="+mn-cs"/>
        </a:defRPr>
      </a:lvl4pPr>
      <a:lvl5pPr marL="1143000" indent="-227013" algn="l" defTabSz="457200" rtl="0" eaLnBrk="1" fontAlgn="base" hangingPunct="1">
        <a:spcBef>
          <a:spcPct val="0"/>
        </a:spcBef>
        <a:spcAft>
          <a:spcPct val="0"/>
        </a:spcAft>
        <a:buFont typeface="Arial" charset="0"/>
        <a:buChar char="•"/>
        <a:defRPr sz="1800" kern="1200">
          <a:solidFill>
            <a:srgbClr val="000000"/>
          </a:solidFill>
          <a:latin typeface="+mn-lt"/>
          <a:ea typeface="Arial"/>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8.xml"/><Relationship Id="rId1" Type="http://schemas.openxmlformats.org/officeDocument/2006/relationships/vmlDrawing" Target="../drawings/vmlDrawing3.v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vmlDrawing" Target="../drawings/vmlDrawing4.vml"/><Relationship Id="rId5" Type="http://schemas.openxmlformats.org/officeDocument/2006/relationships/image" Target="../media/image15.emf"/><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vmlDrawing" Target="../drawings/vmlDrawing5.vml"/><Relationship Id="rId5" Type="http://schemas.openxmlformats.org/officeDocument/2006/relationships/image" Target="../media/image16.emf"/><Relationship Id="rId4"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vmlDrawing" Target="../drawings/vmlDrawing6.vml"/><Relationship Id="rId5" Type="http://schemas.openxmlformats.org/officeDocument/2006/relationships/image" Target="../media/image17.emf"/><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8.xml"/><Relationship Id="rId1" Type="http://schemas.openxmlformats.org/officeDocument/2006/relationships/vmlDrawing" Target="../drawings/vmlDrawing7.vml"/><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8.xml"/><Relationship Id="rId1" Type="http://schemas.openxmlformats.org/officeDocument/2006/relationships/vmlDrawing" Target="../drawings/vmlDrawing8.vml"/><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vmlDrawing" Target="../drawings/vmlDrawing12.vml"/><Relationship Id="rId5" Type="http://schemas.openxmlformats.org/officeDocument/2006/relationships/image" Target="../media/image21.emf"/><Relationship Id="rId4" Type="http://schemas.openxmlformats.org/officeDocument/2006/relationships/oleObject" Target="../embeddings/oleObject12.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5.xml"/><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8.xml"/><Relationship Id="rId1" Type="http://schemas.openxmlformats.org/officeDocument/2006/relationships/vmlDrawing" Target="../drawings/vmlDrawing2.v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algn="ctr" eaLnBrk="1" hangingPunct="1"/>
            <a:r>
              <a:rPr lang="en-US" sz="4400" b="1" dirty="0" smtClean="0"/>
              <a:t>Refining Processes</a:t>
            </a:r>
          </a:p>
        </p:txBody>
      </p:sp>
    </p:spTree>
    <p:extLst>
      <p:ext uri="{BB962C8B-B14F-4D97-AF65-F5344CB8AC3E}">
        <p14:creationId xmlns:p14="http://schemas.microsoft.com/office/powerpoint/2010/main" val="826814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Slide Number Placeholder 5"/>
          <p:cNvSpPr>
            <a:spLocks noGrp="1"/>
          </p:cNvSpPr>
          <p:nvPr>
            <p:ph type="sldNum" sz="quarter" idx="4294967295"/>
          </p:nvPr>
        </p:nvSpPr>
        <p:spPr>
          <a:xfrm>
            <a:off x="3619500" y="6400800"/>
            <a:ext cx="1905000" cy="457200"/>
          </a:xfrm>
          <a:prstGeom prst="rect">
            <a:avLst/>
          </a:prstGeom>
          <a:noFill/>
        </p:spPr>
        <p:txBody>
          <a:bodyPr/>
          <a:lstStyle>
            <a:lvl1pPr>
              <a:defRPr sz="800" b="1">
                <a:solidFill>
                  <a:srgbClr val="FF0000"/>
                </a:solidFill>
                <a:latin typeface="Arial" pitchFamily="34" charset="0"/>
              </a:defRPr>
            </a:lvl1pPr>
            <a:lvl2pPr marL="742950" indent="-285750">
              <a:defRPr sz="800" b="1">
                <a:solidFill>
                  <a:srgbClr val="FF0000"/>
                </a:solidFill>
                <a:latin typeface="Arial" pitchFamily="34" charset="0"/>
              </a:defRPr>
            </a:lvl2pPr>
            <a:lvl3pPr marL="1143000" indent="-228600">
              <a:defRPr sz="800" b="1">
                <a:solidFill>
                  <a:srgbClr val="FF0000"/>
                </a:solidFill>
                <a:latin typeface="Arial" pitchFamily="34" charset="0"/>
              </a:defRPr>
            </a:lvl3pPr>
            <a:lvl4pPr marL="1600200" indent="-228600">
              <a:defRPr sz="800" b="1">
                <a:solidFill>
                  <a:srgbClr val="FF0000"/>
                </a:solidFill>
                <a:latin typeface="Arial" pitchFamily="34" charset="0"/>
              </a:defRPr>
            </a:lvl4pPr>
            <a:lvl5pPr marL="2057400" indent="-228600">
              <a:defRPr sz="800" b="1">
                <a:solidFill>
                  <a:srgbClr val="FF0000"/>
                </a:solidFill>
                <a:latin typeface="Arial" pitchFamily="34" charset="0"/>
              </a:defRPr>
            </a:lvl5pPr>
            <a:lvl6pPr marL="2514600" indent="-228600" algn="ctr" eaLnBrk="0" fontAlgn="base" hangingPunct="0">
              <a:spcBef>
                <a:spcPct val="50000"/>
              </a:spcBef>
              <a:spcAft>
                <a:spcPct val="0"/>
              </a:spcAft>
              <a:defRPr sz="800" b="1">
                <a:solidFill>
                  <a:srgbClr val="FF0000"/>
                </a:solidFill>
                <a:latin typeface="Arial" pitchFamily="34" charset="0"/>
              </a:defRPr>
            </a:lvl6pPr>
            <a:lvl7pPr marL="2971800" indent="-228600" algn="ctr" eaLnBrk="0" fontAlgn="base" hangingPunct="0">
              <a:spcBef>
                <a:spcPct val="50000"/>
              </a:spcBef>
              <a:spcAft>
                <a:spcPct val="0"/>
              </a:spcAft>
              <a:defRPr sz="800" b="1">
                <a:solidFill>
                  <a:srgbClr val="FF0000"/>
                </a:solidFill>
                <a:latin typeface="Arial" pitchFamily="34" charset="0"/>
              </a:defRPr>
            </a:lvl7pPr>
            <a:lvl8pPr marL="3429000" indent="-228600" algn="ctr" eaLnBrk="0" fontAlgn="base" hangingPunct="0">
              <a:spcBef>
                <a:spcPct val="50000"/>
              </a:spcBef>
              <a:spcAft>
                <a:spcPct val="0"/>
              </a:spcAft>
              <a:defRPr sz="800" b="1">
                <a:solidFill>
                  <a:srgbClr val="FF0000"/>
                </a:solidFill>
                <a:latin typeface="Arial" pitchFamily="34" charset="0"/>
              </a:defRPr>
            </a:lvl8pPr>
            <a:lvl9pPr marL="3886200" indent="-228600" algn="ctr" eaLnBrk="0" fontAlgn="base" hangingPunct="0">
              <a:spcBef>
                <a:spcPct val="50000"/>
              </a:spcBef>
              <a:spcAft>
                <a:spcPct val="0"/>
              </a:spcAft>
              <a:defRPr sz="800" b="1">
                <a:solidFill>
                  <a:srgbClr val="FF0000"/>
                </a:solidFill>
                <a:latin typeface="Arial" pitchFamily="34" charset="0"/>
              </a:defRPr>
            </a:lvl9pPr>
          </a:lstStyle>
          <a:p>
            <a:fld id="{0CFC782C-B28F-46AB-8D40-F704167554EB}" type="slidenum">
              <a:rPr lang="en-US" altLang="en-US" sz="1000" b="0">
                <a:solidFill>
                  <a:schemeClr val="tx1"/>
                </a:solidFill>
              </a:rPr>
              <a:pPr/>
              <a:t>10</a:t>
            </a:fld>
            <a:endParaRPr lang="en-US" altLang="en-US" sz="1000" b="0">
              <a:solidFill>
                <a:schemeClr val="tx1"/>
              </a:solidFill>
            </a:endParaRPr>
          </a:p>
        </p:txBody>
      </p:sp>
      <p:sp>
        <p:nvSpPr>
          <p:cNvPr id="289794" name="Rectangle 2"/>
          <p:cNvSpPr>
            <a:spLocks noGrp="1" noChangeArrowheads="1"/>
          </p:cNvSpPr>
          <p:nvPr>
            <p:ph type="title"/>
          </p:nvPr>
        </p:nvSpPr>
        <p:spPr>
          <a:xfrm>
            <a:off x="417513" y="76200"/>
            <a:ext cx="8493125" cy="1143000"/>
          </a:xfrm>
        </p:spPr>
        <p:txBody>
          <a:bodyPr/>
          <a:lstStyle/>
          <a:p>
            <a:pPr>
              <a:defRPr/>
            </a:pPr>
            <a:r>
              <a:rPr lang="en-US" smtClean="0"/>
              <a:t>Naphtha Streams Before Mogas Processing</a:t>
            </a:r>
            <a:endParaRPr lang="en-US" sz="3600" smtClean="0"/>
          </a:p>
        </p:txBody>
      </p:sp>
      <p:graphicFrame>
        <p:nvGraphicFramePr>
          <p:cNvPr id="3078" name="Object 9"/>
          <p:cNvGraphicFramePr>
            <a:graphicFrameLocks noGrp="1" noChangeAspect="1"/>
          </p:cNvGraphicFramePr>
          <p:nvPr>
            <p:ph idx="4294967295"/>
            <p:extLst>
              <p:ext uri="{D42A27DB-BD31-4B8C-83A1-F6EECF244321}">
                <p14:modId xmlns:p14="http://schemas.microsoft.com/office/powerpoint/2010/main" val="2017201106"/>
              </p:ext>
            </p:extLst>
          </p:nvPr>
        </p:nvGraphicFramePr>
        <p:xfrm>
          <a:off x="457200" y="1066800"/>
          <a:ext cx="8064500" cy="5237162"/>
        </p:xfrm>
        <a:graphic>
          <a:graphicData uri="http://schemas.openxmlformats.org/presentationml/2006/ole">
            <mc:AlternateContent xmlns:mc="http://schemas.openxmlformats.org/markup-compatibility/2006">
              <mc:Choice xmlns:v="urn:schemas-microsoft-com:vml" Requires="v">
                <p:oleObj spid="_x0000_s2093" name="Visio" r:id="rId3" imgW="10327005" imgH="6707505" progId="Visio.Drawing.6">
                  <p:embed/>
                </p:oleObj>
              </mc:Choice>
              <mc:Fallback>
                <p:oleObj name="Visio" r:id="rId3" imgW="10327005" imgH="670750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066800"/>
                        <a:ext cx="8064500" cy="5237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TextBox 4"/>
          <p:cNvSpPr txBox="1"/>
          <p:nvPr/>
        </p:nvSpPr>
        <p:spPr>
          <a:xfrm>
            <a:off x="7239000" y="1524000"/>
            <a:ext cx="990600" cy="430887"/>
          </a:xfrm>
          <a:prstGeom prst="rect">
            <a:avLst/>
          </a:prstGeom>
          <a:solidFill>
            <a:schemeClr val="bg1"/>
          </a:solidFill>
        </p:spPr>
        <p:txBody>
          <a:bodyPr wrap="square" rtlCol="0">
            <a:spAutoFit/>
          </a:bodyPr>
          <a:lstStyle/>
          <a:p>
            <a:r>
              <a:rPr lang="en-US" sz="1100" b="1" dirty="0" smtClean="0"/>
              <a:t>Steam Cracker</a:t>
            </a:r>
            <a:endParaRPr lang="en-US" sz="1100" b="1" dirty="0"/>
          </a:p>
        </p:txBody>
      </p:sp>
    </p:spTree>
    <p:extLst>
      <p:ext uri="{BB962C8B-B14F-4D97-AF65-F5344CB8AC3E}">
        <p14:creationId xmlns:p14="http://schemas.microsoft.com/office/powerpoint/2010/main" val="8788339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a:defRPr/>
            </a:pPr>
            <a:r>
              <a:rPr lang="en-US" smtClean="0"/>
              <a:t>Catalytic Reforming</a:t>
            </a:r>
          </a:p>
        </p:txBody>
      </p:sp>
      <p:graphicFrame>
        <p:nvGraphicFramePr>
          <p:cNvPr id="9222" name="Object 8"/>
          <p:cNvGraphicFramePr>
            <a:graphicFrameLocks noGrp="1" noChangeAspect="1"/>
          </p:cNvGraphicFramePr>
          <p:nvPr>
            <p:ph idx="4294967295"/>
            <p:extLst>
              <p:ext uri="{D42A27DB-BD31-4B8C-83A1-F6EECF244321}">
                <p14:modId xmlns:p14="http://schemas.microsoft.com/office/powerpoint/2010/main" val="358092769"/>
              </p:ext>
            </p:extLst>
          </p:nvPr>
        </p:nvGraphicFramePr>
        <p:xfrm>
          <a:off x="635000" y="1214438"/>
          <a:ext cx="7910513" cy="5138737"/>
        </p:xfrm>
        <a:graphic>
          <a:graphicData uri="http://schemas.openxmlformats.org/presentationml/2006/ole">
            <mc:AlternateContent xmlns:mc="http://schemas.openxmlformats.org/markup-compatibility/2006">
              <mc:Choice xmlns:v="urn:schemas-microsoft-com:vml" Requires="v">
                <p:oleObj spid="_x0000_s3116" name="Visio" r:id="rId4" imgW="10327005" imgH="6707505" progId="Visio.Drawing.6">
                  <p:embed/>
                </p:oleObj>
              </mc:Choice>
              <mc:Fallback>
                <p:oleObj name="Visio" r:id="rId4" imgW="10327005" imgH="6707505"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000" y="1214438"/>
                        <a:ext cx="7910513" cy="5138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 name="TextBox 3"/>
          <p:cNvSpPr txBox="1"/>
          <p:nvPr/>
        </p:nvSpPr>
        <p:spPr>
          <a:xfrm>
            <a:off x="7315200" y="1600200"/>
            <a:ext cx="1066800" cy="430887"/>
          </a:xfrm>
          <a:prstGeom prst="rect">
            <a:avLst/>
          </a:prstGeom>
          <a:solidFill>
            <a:schemeClr val="bg1"/>
          </a:solidFill>
        </p:spPr>
        <p:txBody>
          <a:bodyPr wrap="square" rtlCol="0">
            <a:spAutoFit/>
          </a:bodyPr>
          <a:lstStyle/>
          <a:p>
            <a:r>
              <a:rPr lang="en-US" sz="1100" b="1" dirty="0" smtClean="0"/>
              <a:t>Steam Cracker</a:t>
            </a:r>
            <a:endParaRPr lang="en-US" sz="1100" b="1" dirty="0"/>
          </a:p>
        </p:txBody>
      </p:sp>
      <p:sp>
        <p:nvSpPr>
          <p:cNvPr id="2" name="TextBox 1"/>
          <p:cNvSpPr txBox="1"/>
          <p:nvPr/>
        </p:nvSpPr>
        <p:spPr>
          <a:xfrm>
            <a:off x="3581400" y="3505200"/>
            <a:ext cx="381000" cy="457200"/>
          </a:xfrm>
          <a:prstGeom prst="rect">
            <a:avLst/>
          </a:prstGeom>
          <a:solidFill>
            <a:schemeClr val="bg1"/>
          </a:solidFill>
        </p:spPr>
        <p:txBody>
          <a:bodyPr wrap="square" rtlCol="0">
            <a:spAutoFit/>
          </a:bodyPr>
          <a:lstStyle/>
          <a:p>
            <a:endParaRPr lang="en-US"/>
          </a:p>
        </p:txBody>
      </p:sp>
      <p:cxnSp>
        <p:nvCxnSpPr>
          <p:cNvPr id="5" name="Straight Arrow Connector 4"/>
          <p:cNvCxnSpPr/>
          <p:nvPr/>
        </p:nvCxnSpPr>
        <p:spPr>
          <a:xfrm>
            <a:off x="3733800" y="3497036"/>
            <a:ext cx="0" cy="2294164"/>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17081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Slide Number Placeholder 5"/>
          <p:cNvSpPr>
            <a:spLocks noGrp="1"/>
          </p:cNvSpPr>
          <p:nvPr>
            <p:ph type="sldNum" sz="quarter" idx="4294967295"/>
          </p:nvPr>
        </p:nvSpPr>
        <p:spPr>
          <a:xfrm>
            <a:off x="3619500" y="6400800"/>
            <a:ext cx="1905000" cy="457200"/>
          </a:xfrm>
          <a:prstGeom prst="rect">
            <a:avLst/>
          </a:prstGeom>
          <a:noFill/>
        </p:spPr>
        <p:txBody>
          <a:bodyPr/>
          <a:lstStyle>
            <a:lvl1pPr>
              <a:defRPr sz="800" b="1">
                <a:solidFill>
                  <a:srgbClr val="FF0000"/>
                </a:solidFill>
                <a:latin typeface="Arial" pitchFamily="34" charset="0"/>
              </a:defRPr>
            </a:lvl1pPr>
            <a:lvl2pPr marL="742950" indent="-285750">
              <a:defRPr sz="800" b="1">
                <a:solidFill>
                  <a:srgbClr val="FF0000"/>
                </a:solidFill>
                <a:latin typeface="Arial" pitchFamily="34" charset="0"/>
              </a:defRPr>
            </a:lvl2pPr>
            <a:lvl3pPr marL="1143000" indent="-228600">
              <a:defRPr sz="800" b="1">
                <a:solidFill>
                  <a:srgbClr val="FF0000"/>
                </a:solidFill>
                <a:latin typeface="Arial" pitchFamily="34" charset="0"/>
              </a:defRPr>
            </a:lvl3pPr>
            <a:lvl4pPr marL="1600200" indent="-228600">
              <a:defRPr sz="800" b="1">
                <a:solidFill>
                  <a:srgbClr val="FF0000"/>
                </a:solidFill>
                <a:latin typeface="Arial" pitchFamily="34" charset="0"/>
              </a:defRPr>
            </a:lvl4pPr>
            <a:lvl5pPr marL="2057400" indent="-228600">
              <a:defRPr sz="800" b="1">
                <a:solidFill>
                  <a:srgbClr val="FF0000"/>
                </a:solidFill>
                <a:latin typeface="Arial" pitchFamily="34" charset="0"/>
              </a:defRPr>
            </a:lvl5pPr>
            <a:lvl6pPr marL="2514600" indent="-228600" algn="ctr" eaLnBrk="0" fontAlgn="base" hangingPunct="0">
              <a:spcBef>
                <a:spcPct val="50000"/>
              </a:spcBef>
              <a:spcAft>
                <a:spcPct val="0"/>
              </a:spcAft>
              <a:defRPr sz="800" b="1">
                <a:solidFill>
                  <a:srgbClr val="FF0000"/>
                </a:solidFill>
                <a:latin typeface="Arial" pitchFamily="34" charset="0"/>
              </a:defRPr>
            </a:lvl6pPr>
            <a:lvl7pPr marL="2971800" indent="-228600" algn="ctr" eaLnBrk="0" fontAlgn="base" hangingPunct="0">
              <a:spcBef>
                <a:spcPct val="50000"/>
              </a:spcBef>
              <a:spcAft>
                <a:spcPct val="0"/>
              </a:spcAft>
              <a:defRPr sz="800" b="1">
                <a:solidFill>
                  <a:srgbClr val="FF0000"/>
                </a:solidFill>
                <a:latin typeface="Arial" pitchFamily="34" charset="0"/>
              </a:defRPr>
            </a:lvl7pPr>
            <a:lvl8pPr marL="3429000" indent="-228600" algn="ctr" eaLnBrk="0" fontAlgn="base" hangingPunct="0">
              <a:spcBef>
                <a:spcPct val="50000"/>
              </a:spcBef>
              <a:spcAft>
                <a:spcPct val="0"/>
              </a:spcAft>
              <a:defRPr sz="800" b="1">
                <a:solidFill>
                  <a:srgbClr val="FF0000"/>
                </a:solidFill>
                <a:latin typeface="Arial" pitchFamily="34" charset="0"/>
              </a:defRPr>
            </a:lvl8pPr>
            <a:lvl9pPr marL="3886200" indent="-228600" algn="ctr" eaLnBrk="0" fontAlgn="base" hangingPunct="0">
              <a:spcBef>
                <a:spcPct val="50000"/>
              </a:spcBef>
              <a:spcAft>
                <a:spcPct val="0"/>
              </a:spcAft>
              <a:defRPr sz="800" b="1">
                <a:solidFill>
                  <a:srgbClr val="FF0000"/>
                </a:solidFill>
                <a:latin typeface="Arial" pitchFamily="34" charset="0"/>
              </a:defRPr>
            </a:lvl9pPr>
          </a:lstStyle>
          <a:p>
            <a:fld id="{E2969FC6-FA25-4EF4-BFBE-90CA3E4EEFD2}" type="slidenum">
              <a:rPr lang="en-US" altLang="en-US" sz="1000" b="0">
                <a:solidFill>
                  <a:schemeClr val="tx1"/>
                </a:solidFill>
              </a:rPr>
              <a:pPr/>
              <a:t>12</a:t>
            </a:fld>
            <a:endParaRPr lang="en-US" altLang="en-US" sz="1000" b="0">
              <a:solidFill>
                <a:schemeClr val="tx1"/>
              </a:solidFill>
            </a:endParaRPr>
          </a:p>
        </p:txBody>
      </p:sp>
      <p:sp>
        <p:nvSpPr>
          <p:cNvPr id="214018" name="Rectangle 2"/>
          <p:cNvSpPr>
            <a:spLocks noGrp="1" noChangeArrowheads="1"/>
          </p:cNvSpPr>
          <p:nvPr>
            <p:ph type="title"/>
          </p:nvPr>
        </p:nvSpPr>
        <p:spPr/>
        <p:txBody>
          <a:bodyPr/>
          <a:lstStyle/>
          <a:p>
            <a:pPr>
              <a:defRPr/>
            </a:pPr>
            <a:r>
              <a:rPr lang="en-US" smtClean="0"/>
              <a:t>Isomerisation</a:t>
            </a:r>
          </a:p>
        </p:txBody>
      </p:sp>
      <p:graphicFrame>
        <p:nvGraphicFramePr>
          <p:cNvPr id="25606" name="Object 3"/>
          <p:cNvGraphicFramePr>
            <a:graphicFrameLocks noGrp="1" noChangeAspect="1"/>
          </p:cNvGraphicFramePr>
          <p:nvPr>
            <p:ph idx="4294967295"/>
          </p:nvPr>
        </p:nvGraphicFramePr>
        <p:xfrm>
          <a:off x="804863" y="1158875"/>
          <a:ext cx="7523162" cy="5219700"/>
        </p:xfrm>
        <a:graphic>
          <a:graphicData uri="http://schemas.openxmlformats.org/presentationml/2006/ole">
            <mc:AlternateContent xmlns:mc="http://schemas.openxmlformats.org/markup-compatibility/2006">
              <mc:Choice xmlns:v="urn:schemas-microsoft-com:vml" Requires="v">
                <p:oleObj spid="_x0000_s4139" name="Visio" r:id="rId4" imgW="10327005" imgH="7164705" progId="Visio.Drawing.6">
                  <p:embed/>
                </p:oleObj>
              </mc:Choice>
              <mc:Fallback>
                <p:oleObj name="Visio" r:id="rId4" imgW="10327005" imgH="7164705"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863" y="1158875"/>
                        <a:ext cx="7523162" cy="5219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Box 4"/>
          <p:cNvSpPr txBox="1"/>
          <p:nvPr/>
        </p:nvSpPr>
        <p:spPr>
          <a:xfrm>
            <a:off x="7543800" y="1371600"/>
            <a:ext cx="685800" cy="400110"/>
          </a:xfrm>
          <a:prstGeom prst="rect">
            <a:avLst/>
          </a:prstGeom>
          <a:solidFill>
            <a:schemeClr val="bg1"/>
          </a:solidFill>
        </p:spPr>
        <p:txBody>
          <a:bodyPr wrap="square" rtlCol="0">
            <a:spAutoFit/>
          </a:bodyPr>
          <a:lstStyle/>
          <a:p>
            <a:r>
              <a:rPr lang="en-US" sz="1000" b="1" dirty="0" smtClean="0">
                <a:latin typeface="Calibri" panose="020F0502020204030204" pitchFamily="34" charset="0"/>
              </a:rPr>
              <a:t>Steam Cracker</a:t>
            </a:r>
            <a:endParaRPr lang="en-US" sz="1000" b="1" dirty="0">
              <a:latin typeface="Calibri" panose="020F0502020204030204" pitchFamily="34" charset="0"/>
            </a:endParaRPr>
          </a:p>
        </p:txBody>
      </p:sp>
      <p:cxnSp>
        <p:nvCxnSpPr>
          <p:cNvPr id="3" name="Straight Arrow Connector 2"/>
          <p:cNvCxnSpPr>
            <a:endCxn id="5" idx="1"/>
          </p:cNvCxnSpPr>
          <p:nvPr/>
        </p:nvCxnSpPr>
        <p:spPr>
          <a:xfrm flipV="1">
            <a:off x="5715000" y="1571655"/>
            <a:ext cx="1828800" cy="0"/>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715000" y="1600200"/>
            <a:ext cx="0" cy="30480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8250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Date Placeholder 3"/>
          <p:cNvSpPr>
            <a:spLocks noGrp="1"/>
          </p:cNvSpPr>
          <p:nvPr>
            <p:ph type="dt" sz="quarter" idx="10"/>
          </p:nvPr>
        </p:nvSpPr>
        <p:spPr>
          <a:noFill/>
        </p:spPr>
        <p:txBody>
          <a:bodyPr/>
          <a:lstStyle>
            <a:lvl1pPr>
              <a:defRPr sz="800" b="1">
                <a:solidFill>
                  <a:srgbClr val="FF0000"/>
                </a:solidFill>
                <a:latin typeface="Arial" pitchFamily="34" charset="0"/>
              </a:defRPr>
            </a:lvl1pPr>
            <a:lvl2pPr marL="742950" indent="-285750">
              <a:defRPr sz="800" b="1">
                <a:solidFill>
                  <a:srgbClr val="FF0000"/>
                </a:solidFill>
                <a:latin typeface="Arial" pitchFamily="34" charset="0"/>
              </a:defRPr>
            </a:lvl2pPr>
            <a:lvl3pPr marL="1143000" indent="-228600">
              <a:defRPr sz="800" b="1">
                <a:solidFill>
                  <a:srgbClr val="FF0000"/>
                </a:solidFill>
                <a:latin typeface="Arial" pitchFamily="34" charset="0"/>
              </a:defRPr>
            </a:lvl3pPr>
            <a:lvl4pPr marL="1600200" indent="-228600">
              <a:defRPr sz="800" b="1">
                <a:solidFill>
                  <a:srgbClr val="FF0000"/>
                </a:solidFill>
                <a:latin typeface="Arial" pitchFamily="34" charset="0"/>
              </a:defRPr>
            </a:lvl4pPr>
            <a:lvl5pPr marL="2057400" indent="-228600">
              <a:defRPr sz="800" b="1">
                <a:solidFill>
                  <a:srgbClr val="FF0000"/>
                </a:solidFill>
                <a:latin typeface="Arial" pitchFamily="34" charset="0"/>
              </a:defRPr>
            </a:lvl5pPr>
            <a:lvl6pPr marL="2514600" indent="-228600" algn="ctr" eaLnBrk="0" fontAlgn="base" hangingPunct="0">
              <a:spcBef>
                <a:spcPct val="50000"/>
              </a:spcBef>
              <a:spcAft>
                <a:spcPct val="0"/>
              </a:spcAft>
              <a:defRPr sz="800" b="1">
                <a:solidFill>
                  <a:srgbClr val="FF0000"/>
                </a:solidFill>
                <a:latin typeface="Arial" pitchFamily="34" charset="0"/>
              </a:defRPr>
            </a:lvl6pPr>
            <a:lvl7pPr marL="2971800" indent="-228600" algn="ctr" eaLnBrk="0" fontAlgn="base" hangingPunct="0">
              <a:spcBef>
                <a:spcPct val="50000"/>
              </a:spcBef>
              <a:spcAft>
                <a:spcPct val="0"/>
              </a:spcAft>
              <a:defRPr sz="800" b="1">
                <a:solidFill>
                  <a:srgbClr val="FF0000"/>
                </a:solidFill>
                <a:latin typeface="Arial" pitchFamily="34" charset="0"/>
              </a:defRPr>
            </a:lvl7pPr>
            <a:lvl8pPr marL="3429000" indent="-228600" algn="ctr" eaLnBrk="0" fontAlgn="base" hangingPunct="0">
              <a:spcBef>
                <a:spcPct val="50000"/>
              </a:spcBef>
              <a:spcAft>
                <a:spcPct val="0"/>
              </a:spcAft>
              <a:defRPr sz="800" b="1">
                <a:solidFill>
                  <a:srgbClr val="FF0000"/>
                </a:solidFill>
                <a:latin typeface="Arial" pitchFamily="34" charset="0"/>
              </a:defRPr>
            </a:lvl8pPr>
            <a:lvl9pPr marL="3886200" indent="-228600" algn="ctr" eaLnBrk="0" fontAlgn="base" hangingPunct="0">
              <a:spcBef>
                <a:spcPct val="50000"/>
              </a:spcBef>
              <a:spcAft>
                <a:spcPct val="0"/>
              </a:spcAft>
              <a:defRPr sz="800" b="1">
                <a:solidFill>
                  <a:srgbClr val="FF0000"/>
                </a:solidFill>
                <a:latin typeface="Arial" pitchFamily="34" charset="0"/>
              </a:defRPr>
            </a:lvl9pPr>
          </a:lstStyle>
          <a:p>
            <a:r>
              <a:rPr lang="en-US" altLang="en-US" sz="1000" b="0">
                <a:solidFill>
                  <a:schemeClr val="tx1"/>
                </a:solidFill>
              </a:rPr>
              <a:t>Mogas &amp; Octane Processes</a:t>
            </a:r>
            <a:endParaRPr lang="en-US" altLang="en-US" sz="1000" b="0" i="0">
              <a:solidFill>
                <a:schemeClr val="tx1"/>
              </a:solidFill>
            </a:endParaRPr>
          </a:p>
        </p:txBody>
      </p:sp>
      <p:sp>
        <p:nvSpPr>
          <p:cNvPr id="32772" name="Slide Number Placeholder 5"/>
          <p:cNvSpPr>
            <a:spLocks noGrp="1"/>
          </p:cNvSpPr>
          <p:nvPr>
            <p:ph type="sldNum" sz="quarter" idx="4294967295"/>
          </p:nvPr>
        </p:nvSpPr>
        <p:spPr>
          <a:xfrm>
            <a:off x="3619500" y="6400800"/>
            <a:ext cx="1905000" cy="457200"/>
          </a:xfrm>
          <a:prstGeom prst="rect">
            <a:avLst/>
          </a:prstGeom>
          <a:noFill/>
        </p:spPr>
        <p:txBody>
          <a:bodyPr/>
          <a:lstStyle>
            <a:lvl1pPr>
              <a:defRPr sz="800" b="1">
                <a:solidFill>
                  <a:srgbClr val="FF0000"/>
                </a:solidFill>
                <a:latin typeface="Arial" pitchFamily="34" charset="0"/>
              </a:defRPr>
            </a:lvl1pPr>
            <a:lvl2pPr marL="742950" indent="-285750">
              <a:defRPr sz="800" b="1">
                <a:solidFill>
                  <a:srgbClr val="FF0000"/>
                </a:solidFill>
                <a:latin typeface="Arial" pitchFamily="34" charset="0"/>
              </a:defRPr>
            </a:lvl2pPr>
            <a:lvl3pPr marL="1143000" indent="-228600">
              <a:defRPr sz="800" b="1">
                <a:solidFill>
                  <a:srgbClr val="FF0000"/>
                </a:solidFill>
                <a:latin typeface="Arial" pitchFamily="34" charset="0"/>
              </a:defRPr>
            </a:lvl3pPr>
            <a:lvl4pPr marL="1600200" indent="-228600">
              <a:defRPr sz="800" b="1">
                <a:solidFill>
                  <a:srgbClr val="FF0000"/>
                </a:solidFill>
                <a:latin typeface="Arial" pitchFamily="34" charset="0"/>
              </a:defRPr>
            </a:lvl4pPr>
            <a:lvl5pPr marL="2057400" indent="-228600">
              <a:defRPr sz="800" b="1">
                <a:solidFill>
                  <a:srgbClr val="FF0000"/>
                </a:solidFill>
                <a:latin typeface="Arial" pitchFamily="34" charset="0"/>
              </a:defRPr>
            </a:lvl5pPr>
            <a:lvl6pPr marL="2514600" indent="-228600" algn="ctr" eaLnBrk="0" fontAlgn="base" hangingPunct="0">
              <a:spcBef>
                <a:spcPct val="50000"/>
              </a:spcBef>
              <a:spcAft>
                <a:spcPct val="0"/>
              </a:spcAft>
              <a:defRPr sz="800" b="1">
                <a:solidFill>
                  <a:srgbClr val="FF0000"/>
                </a:solidFill>
                <a:latin typeface="Arial" pitchFamily="34" charset="0"/>
              </a:defRPr>
            </a:lvl6pPr>
            <a:lvl7pPr marL="2971800" indent="-228600" algn="ctr" eaLnBrk="0" fontAlgn="base" hangingPunct="0">
              <a:spcBef>
                <a:spcPct val="50000"/>
              </a:spcBef>
              <a:spcAft>
                <a:spcPct val="0"/>
              </a:spcAft>
              <a:defRPr sz="800" b="1">
                <a:solidFill>
                  <a:srgbClr val="FF0000"/>
                </a:solidFill>
                <a:latin typeface="Arial" pitchFamily="34" charset="0"/>
              </a:defRPr>
            </a:lvl7pPr>
            <a:lvl8pPr marL="3429000" indent="-228600" algn="ctr" eaLnBrk="0" fontAlgn="base" hangingPunct="0">
              <a:spcBef>
                <a:spcPct val="50000"/>
              </a:spcBef>
              <a:spcAft>
                <a:spcPct val="0"/>
              </a:spcAft>
              <a:defRPr sz="800" b="1">
                <a:solidFill>
                  <a:srgbClr val="FF0000"/>
                </a:solidFill>
                <a:latin typeface="Arial" pitchFamily="34" charset="0"/>
              </a:defRPr>
            </a:lvl8pPr>
            <a:lvl9pPr marL="3886200" indent="-228600" algn="ctr" eaLnBrk="0" fontAlgn="base" hangingPunct="0">
              <a:spcBef>
                <a:spcPct val="50000"/>
              </a:spcBef>
              <a:spcAft>
                <a:spcPct val="0"/>
              </a:spcAft>
              <a:defRPr sz="800" b="1">
                <a:solidFill>
                  <a:srgbClr val="FF0000"/>
                </a:solidFill>
                <a:latin typeface="Arial" pitchFamily="34" charset="0"/>
              </a:defRPr>
            </a:lvl9pPr>
          </a:lstStyle>
          <a:p>
            <a:fld id="{7BD56DD1-4A61-4558-93FB-425F505095F7}" type="slidenum">
              <a:rPr lang="en-US" altLang="en-US" sz="1000" b="0">
                <a:solidFill>
                  <a:schemeClr val="tx1"/>
                </a:solidFill>
              </a:rPr>
              <a:pPr/>
              <a:t>13</a:t>
            </a:fld>
            <a:endParaRPr lang="en-US" altLang="en-US" sz="1000" b="0">
              <a:solidFill>
                <a:schemeClr val="tx1"/>
              </a:solidFill>
            </a:endParaRPr>
          </a:p>
        </p:txBody>
      </p:sp>
      <p:sp>
        <p:nvSpPr>
          <p:cNvPr id="181250" name="Rectangle 2"/>
          <p:cNvSpPr>
            <a:spLocks noGrp="1" noChangeArrowheads="1"/>
          </p:cNvSpPr>
          <p:nvPr>
            <p:ph type="title"/>
          </p:nvPr>
        </p:nvSpPr>
        <p:spPr/>
        <p:txBody>
          <a:bodyPr/>
          <a:lstStyle/>
          <a:p>
            <a:pPr>
              <a:defRPr/>
            </a:pPr>
            <a:r>
              <a:rPr lang="en-US" smtClean="0"/>
              <a:t>Alkylation</a:t>
            </a:r>
          </a:p>
        </p:txBody>
      </p:sp>
      <p:graphicFrame>
        <p:nvGraphicFramePr>
          <p:cNvPr id="32774" name="Object 3"/>
          <p:cNvGraphicFramePr>
            <a:graphicFrameLocks noGrp="1" noChangeAspect="1"/>
          </p:cNvGraphicFramePr>
          <p:nvPr>
            <p:ph idx="4294967295"/>
            <p:extLst>
              <p:ext uri="{D42A27DB-BD31-4B8C-83A1-F6EECF244321}">
                <p14:modId xmlns:p14="http://schemas.microsoft.com/office/powerpoint/2010/main" val="2719040596"/>
              </p:ext>
            </p:extLst>
          </p:nvPr>
        </p:nvGraphicFramePr>
        <p:xfrm>
          <a:off x="625755" y="1142207"/>
          <a:ext cx="7881938" cy="5119687"/>
        </p:xfrm>
        <a:graphic>
          <a:graphicData uri="http://schemas.openxmlformats.org/presentationml/2006/ole">
            <mc:AlternateContent xmlns:mc="http://schemas.openxmlformats.org/markup-compatibility/2006">
              <mc:Choice xmlns:v="urn:schemas-microsoft-com:vml" Requires="v">
                <p:oleObj spid="_x0000_s5164" name="Visio" r:id="rId4" imgW="10327005" imgH="6707505" progId="Visio.Drawing.6">
                  <p:embed/>
                </p:oleObj>
              </mc:Choice>
              <mc:Fallback>
                <p:oleObj name="Visio" r:id="rId4" imgW="10327005" imgH="6707505"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755" y="1142207"/>
                        <a:ext cx="7881938" cy="5119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p:cNvSpPr txBox="1"/>
          <p:nvPr/>
        </p:nvSpPr>
        <p:spPr>
          <a:xfrm>
            <a:off x="7848600" y="1752600"/>
            <a:ext cx="533400" cy="2286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570941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7200" y="838200"/>
            <a:ext cx="8225399" cy="4813300"/>
          </a:xfrm>
        </p:spPr>
        <p:txBody>
          <a:bodyPr/>
          <a:lstStyle/>
          <a:p>
            <a:pPr marL="0" indent="0" algn="ctr">
              <a:buNone/>
            </a:pPr>
            <a:endParaRPr lang="en-US" sz="4400" b="1" dirty="0" smtClean="0"/>
          </a:p>
          <a:p>
            <a:pPr marL="0" indent="0" algn="ctr">
              <a:buNone/>
            </a:pPr>
            <a:endParaRPr lang="en-US" sz="4400" b="1" dirty="0"/>
          </a:p>
          <a:p>
            <a:pPr marL="0" indent="0" algn="ctr">
              <a:buNone/>
            </a:pPr>
            <a:endParaRPr lang="en-US" sz="4400" b="1" dirty="0" smtClean="0"/>
          </a:p>
          <a:p>
            <a:pPr marL="0" indent="0" algn="ctr">
              <a:buNone/>
            </a:pPr>
            <a:r>
              <a:rPr lang="en-US" sz="4400" b="1" dirty="0" smtClean="0"/>
              <a:t>Distillates Production</a:t>
            </a:r>
            <a:endParaRPr lang="en-US" sz="4400" b="1" dirty="0"/>
          </a:p>
        </p:txBody>
      </p:sp>
    </p:spTree>
    <p:extLst>
      <p:ext uri="{BB962C8B-B14F-4D97-AF65-F5344CB8AC3E}">
        <p14:creationId xmlns:p14="http://schemas.microsoft.com/office/powerpoint/2010/main" val="20899094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3619500" y="6400800"/>
            <a:ext cx="1905000" cy="457200"/>
          </a:xfrm>
          <a:prstGeom prst="rect">
            <a:avLst/>
          </a:prstGeom>
        </p:spPr>
        <p:txBody>
          <a:bodyPr/>
          <a:lstStyle/>
          <a:p>
            <a:fld id="{CBE0222E-92EB-4CB0-B216-652032418B94}" type="slidenum">
              <a:rPr lang="en-US" altLang="en-US"/>
              <a:pPr/>
              <a:t>15</a:t>
            </a:fld>
            <a:endParaRPr lang="en-US" altLang="en-US"/>
          </a:p>
        </p:txBody>
      </p:sp>
      <p:sp>
        <p:nvSpPr>
          <p:cNvPr id="356354" name="Rectangle 2"/>
          <p:cNvSpPr>
            <a:spLocks noGrp="1" noChangeArrowheads="1"/>
          </p:cNvSpPr>
          <p:nvPr>
            <p:ph type="title"/>
          </p:nvPr>
        </p:nvSpPr>
        <p:spPr/>
        <p:txBody>
          <a:bodyPr/>
          <a:lstStyle/>
          <a:p>
            <a:pPr algn="ctr"/>
            <a:r>
              <a:rPr lang="en-US" altLang="en-US" sz="3200" b="1"/>
              <a:t>Hydroskimming Refinery</a:t>
            </a:r>
          </a:p>
        </p:txBody>
      </p:sp>
      <p:graphicFrame>
        <p:nvGraphicFramePr>
          <p:cNvPr id="356357" name="Object 5"/>
          <p:cNvGraphicFramePr>
            <a:graphicFrameLocks noGrp="1" noChangeAspect="1"/>
          </p:cNvGraphicFramePr>
          <p:nvPr>
            <p:ph idx="4294967295"/>
          </p:nvPr>
        </p:nvGraphicFramePr>
        <p:xfrm>
          <a:off x="685800" y="1749425"/>
          <a:ext cx="7772400" cy="4044950"/>
        </p:xfrm>
        <a:graphic>
          <a:graphicData uri="http://schemas.openxmlformats.org/presentationml/2006/ole">
            <mc:AlternateContent xmlns:mc="http://schemas.openxmlformats.org/markup-compatibility/2006">
              <mc:Choice xmlns:v="urn:schemas-microsoft-com:vml" Requires="v">
                <p:oleObj spid="_x0000_s9258" name="Visio" r:id="rId3" imgW="10327005" imgH="5374005" progId="Visio.Drawing.6">
                  <p:embed/>
                </p:oleObj>
              </mc:Choice>
              <mc:Fallback>
                <p:oleObj name="Visio" r:id="rId3" imgW="10327005" imgH="537400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749425"/>
                        <a:ext cx="7772400" cy="404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766301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p:cNvSpPr>
            <a:spLocks noGrp="1"/>
          </p:cNvSpPr>
          <p:nvPr>
            <p:ph type="dt" sz="quarter" idx="10"/>
          </p:nvPr>
        </p:nvSpPr>
        <p:spPr>
          <a:noFill/>
        </p:spPr>
        <p:txBody>
          <a:bodyPr/>
          <a:lstStyle>
            <a:lvl1pPr>
              <a:defRPr sz="800" b="1">
                <a:solidFill>
                  <a:srgbClr val="FF0000"/>
                </a:solidFill>
                <a:latin typeface="Arial" pitchFamily="34" charset="0"/>
              </a:defRPr>
            </a:lvl1pPr>
            <a:lvl2pPr marL="742950" indent="-285750">
              <a:defRPr sz="800" b="1">
                <a:solidFill>
                  <a:srgbClr val="FF0000"/>
                </a:solidFill>
                <a:latin typeface="Arial" pitchFamily="34" charset="0"/>
              </a:defRPr>
            </a:lvl2pPr>
            <a:lvl3pPr marL="1143000" indent="-228600">
              <a:defRPr sz="800" b="1">
                <a:solidFill>
                  <a:srgbClr val="FF0000"/>
                </a:solidFill>
                <a:latin typeface="Arial" pitchFamily="34" charset="0"/>
              </a:defRPr>
            </a:lvl3pPr>
            <a:lvl4pPr marL="1600200" indent="-228600">
              <a:defRPr sz="800" b="1">
                <a:solidFill>
                  <a:srgbClr val="FF0000"/>
                </a:solidFill>
                <a:latin typeface="Arial" pitchFamily="34" charset="0"/>
              </a:defRPr>
            </a:lvl4pPr>
            <a:lvl5pPr marL="2057400" indent="-228600">
              <a:defRPr sz="800" b="1">
                <a:solidFill>
                  <a:srgbClr val="FF0000"/>
                </a:solidFill>
                <a:latin typeface="Arial" pitchFamily="34" charset="0"/>
              </a:defRPr>
            </a:lvl5pPr>
            <a:lvl6pPr marL="2514600" indent="-228600" algn="ctr" eaLnBrk="0" fontAlgn="base" hangingPunct="0">
              <a:spcBef>
                <a:spcPct val="50000"/>
              </a:spcBef>
              <a:spcAft>
                <a:spcPct val="0"/>
              </a:spcAft>
              <a:defRPr sz="800" b="1">
                <a:solidFill>
                  <a:srgbClr val="FF0000"/>
                </a:solidFill>
                <a:latin typeface="Arial" pitchFamily="34" charset="0"/>
              </a:defRPr>
            </a:lvl6pPr>
            <a:lvl7pPr marL="2971800" indent="-228600" algn="ctr" eaLnBrk="0" fontAlgn="base" hangingPunct="0">
              <a:spcBef>
                <a:spcPct val="50000"/>
              </a:spcBef>
              <a:spcAft>
                <a:spcPct val="0"/>
              </a:spcAft>
              <a:defRPr sz="800" b="1">
                <a:solidFill>
                  <a:srgbClr val="FF0000"/>
                </a:solidFill>
                <a:latin typeface="Arial" pitchFamily="34" charset="0"/>
              </a:defRPr>
            </a:lvl7pPr>
            <a:lvl8pPr marL="3429000" indent="-228600" algn="ctr" eaLnBrk="0" fontAlgn="base" hangingPunct="0">
              <a:spcBef>
                <a:spcPct val="50000"/>
              </a:spcBef>
              <a:spcAft>
                <a:spcPct val="0"/>
              </a:spcAft>
              <a:defRPr sz="800" b="1">
                <a:solidFill>
                  <a:srgbClr val="FF0000"/>
                </a:solidFill>
                <a:latin typeface="Arial" pitchFamily="34" charset="0"/>
              </a:defRPr>
            </a:lvl8pPr>
            <a:lvl9pPr marL="3886200" indent="-228600" algn="ctr" eaLnBrk="0" fontAlgn="base" hangingPunct="0">
              <a:spcBef>
                <a:spcPct val="50000"/>
              </a:spcBef>
              <a:spcAft>
                <a:spcPct val="0"/>
              </a:spcAft>
              <a:defRPr sz="800" b="1">
                <a:solidFill>
                  <a:srgbClr val="FF0000"/>
                </a:solidFill>
                <a:latin typeface="Arial" pitchFamily="34" charset="0"/>
              </a:defRPr>
            </a:lvl9pPr>
          </a:lstStyle>
          <a:p>
            <a:r>
              <a:rPr lang="en-US" altLang="en-US" sz="1000" b="0">
                <a:solidFill>
                  <a:schemeClr val="tx1"/>
                </a:solidFill>
              </a:rPr>
              <a:t>Mogas &amp; Octane Processes</a:t>
            </a:r>
            <a:endParaRPr lang="en-US" altLang="en-US" sz="1000" b="0" i="0">
              <a:solidFill>
                <a:schemeClr val="tx1"/>
              </a:solidFill>
            </a:endParaRPr>
          </a:p>
        </p:txBody>
      </p:sp>
      <p:sp>
        <p:nvSpPr>
          <p:cNvPr id="3076" name="Slide Number Placeholder 5"/>
          <p:cNvSpPr>
            <a:spLocks noGrp="1"/>
          </p:cNvSpPr>
          <p:nvPr>
            <p:ph type="sldNum" sz="quarter" idx="4294967295"/>
          </p:nvPr>
        </p:nvSpPr>
        <p:spPr>
          <a:xfrm>
            <a:off x="3619500" y="6400800"/>
            <a:ext cx="1905000" cy="457200"/>
          </a:xfrm>
          <a:prstGeom prst="rect">
            <a:avLst/>
          </a:prstGeom>
          <a:noFill/>
        </p:spPr>
        <p:txBody>
          <a:bodyPr/>
          <a:lstStyle>
            <a:lvl1pPr>
              <a:defRPr sz="800" b="1">
                <a:solidFill>
                  <a:srgbClr val="FF0000"/>
                </a:solidFill>
                <a:latin typeface="Arial" pitchFamily="34" charset="0"/>
              </a:defRPr>
            </a:lvl1pPr>
            <a:lvl2pPr marL="742950" indent="-285750">
              <a:defRPr sz="800" b="1">
                <a:solidFill>
                  <a:srgbClr val="FF0000"/>
                </a:solidFill>
                <a:latin typeface="Arial" pitchFamily="34" charset="0"/>
              </a:defRPr>
            </a:lvl2pPr>
            <a:lvl3pPr marL="1143000" indent="-228600">
              <a:defRPr sz="800" b="1">
                <a:solidFill>
                  <a:srgbClr val="FF0000"/>
                </a:solidFill>
                <a:latin typeface="Arial" pitchFamily="34" charset="0"/>
              </a:defRPr>
            </a:lvl3pPr>
            <a:lvl4pPr marL="1600200" indent="-228600">
              <a:defRPr sz="800" b="1">
                <a:solidFill>
                  <a:srgbClr val="FF0000"/>
                </a:solidFill>
                <a:latin typeface="Arial" pitchFamily="34" charset="0"/>
              </a:defRPr>
            </a:lvl4pPr>
            <a:lvl5pPr marL="2057400" indent="-228600">
              <a:defRPr sz="800" b="1">
                <a:solidFill>
                  <a:srgbClr val="FF0000"/>
                </a:solidFill>
                <a:latin typeface="Arial" pitchFamily="34" charset="0"/>
              </a:defRPr>
            </a:lvl5pPr>
            <a:lvl6pPr marL="2514600" indent="-228600" algn="ctr" eaLnBrk="0" fontAlgn="base" hangingPunct="0">
              <a:spcBef>
                <a:spcPct val="50000"/>
              </a:spcBef>
              <a:spcAft>
                <a:spcPct val="0"/>
              </a:spcAft>
              <a:defRPr sz="800" b="1">
                <a:solidFill>
                  <a:srgbClr val="FF0000"/>
                </a:solidFill>
                <a:latin typeface="Arial" pitchFamily="34" charset="0"/>
              </a:defRPr>
            </a:lvl6pPr>
            <a:lvl7pPr marL="2971800" indent="-228600" algn="ctr" eaLnBrk="0" fontAlgn="base" hangingPunct="0">
              <a:spcBef>
                <a:spcPct val="50000"/>
              </a:spcBef>
              <a:spcAft>
                <a:spcPct val="0"/>
              </a:spcAft>
              <a:defRPr sz="800" b="1">
                <a:solidFill>
                  <a:srgbClr val="FF0000"/>
                </a:solidFill>
                <a:latin typeface="Arial" pitchFamily="34" charset="0"/>
              </a:defRPr>
            </a:lvl7pPr>
            <a:lvl8pPr marL="3429000" indent="-228600" algn="ctr" eaLnBrk="0" fontAlgn="base" hangingPunct="0">
              <a:spcBef>
                <a:spcPct val="50000"/>
              </a:spcBef>
              <a:spcAft>
                <a:spcPct val="0"/>
              </a:spcAft>
              <a:defRPr sz="800" b="1">
                <a:solidFill>
                  <a:srgbClr val="FF0000"/>
                </a:solidFill>
                <a:latin typeface="Arial" pitchFamily="34" charset="0"/>
              </a:defRPr>
            </a:lvl8pPr>
            <a:lvl9pPr marL="3886200" indent="-228600" algn="ctr" eaLnBrk="0" fontAlgn="base" hangingPunct="0">
              <a:spcBef>
                <a:spcPct val="50000"/>
              </a:spcBef>
              <a:spcAft>
                <a:spcPct val="0"/>
              </a:spcAft>
              <a:defRPr sz="800" b="1">
                <a:solidFill>
                  <a:srgbClr val="FF0000"/>
                </a:solidFill>
                <a:latin typeface="Arial" pitchFamily="34" charset="0"/>
              </a:defRPr>
            </a:lvl9pPr>
          </a:lstStyle>
          <a:p>
            <a:fld id="{0CFC782C-B28F-46AB-8D40-F704167554EB}" type="slidenum">
              <a:rPr lang="en-US" altLang="en-US" sz="1000" b="0">
                <a:solidFill>
                  <a:schemeClr val="tx1"/>
                </a:solidFill>
              </a:rPr>
              <a:pPr/>
              <a:t>16</a:t>
            </a:fld>
            <a:endParaRPr lang="en-US" altLang="en-US" sz="1000" b="0">
              <a:solidFill>
                <a:schemeClr val="tx1"/>
              </a:solidFill>
            </a:endParaRPr>
          </a:p>
        </p:txBody>
      </p:sp>
      <p:sp>
        <p:nvSpPr>
          <p:cNvPr id="289794" name="Rectangle 2"/>
          <p:cNvSpPr>
            <a:spLocks noGrp="1" noChangeArrowheads="1"/>
          </p:cNvSpPr>
          <p:nvPr>
            <p:ph type="title"/>
          </p:nvPr>
        </p:nvSpPr>
        <p:spPr>
          <a:xfrm>
            <a:off x="457200" y="304800"/>
            <a:ext cx="8493125" cy="762000"/>
          </a:xfrm>
        </p:spPr>
        <p:txBody>
          <a:bodyPr/>
          <a:lstStyle/>
          <a:p>
            <a:pPr algn="ctr">
              <a:defRPr/>
            </a:pPr>
            <a:r>
              <a:rPr lang="en-US" b="1" dirty="0" smtClean="0"/>
              <a:t>Vacuum distillation</a:t>
            </a:r>
            <a:endParaRPr lang="en-US" sz="3600" b="1" dirty="0" smtClean="0"/>
          </a:p>
        </p:txBody>
      </p:sp>
      <p:graphicFrame>
        <p:nvGraphicFramePr>
          <p:cNvPr id="3078" name="Object 9"/>
          <p:cNvGraphicFramePr>
            <a:graphicFrameLocks noGrp="1" noChangeAspect="1"/>
          </p:cNvGraphicFramePr>
          <p:nvPr>
            <p:ph idx="4294967295"/>
            <p:extLst>
              <p:ext uri="{D42A27DB-BD31-4B8C-83A1-F6EECF244321}">
                <p14:modId xmlns:p14="http://schemas.microsoft.com/office/powerpoint/2010/main" val="2882868746"/>
              </p:ext>
            </p:extLst>
          </p:nvPr>
        </p:nvGraphicFramePr>
        <p:xfrm>
          <a:off x="539750" y="1150938"/>
          <a:ext cx="8058150" cy="5237162"/>
        </p:xfrm>
        <a:graphic>
          <a:graphicData uri="http://schemas.openxmlformats.org/presentationml/2006/ole">
            <mc:AlternateContent xmlns:mc="http://schemas.openxmlformats.org/markup-compatibility/2006">
              <mc:Choice xmlns:v="urn:schemas-microsoft-com:vml" Requires="v">
                <p:oleObj spid="_x0000_s12304" name="Visio" r:id="rId3" imgW="9767019" imgH="6346849" progId="Visio.Drawing.11">
                  <p:embed/>
                </p:oleObj>
              </mc:Choice>
              <mc:Fallback>
                <p:oleObj name="Visio" r:id="rId3" imgW="9767019" imgH="6346849" progId="Visio.Drawing.11">
                  <p:embed/>
                  <p:pic>
                    <p:nvPicPr>
                      <p:cNvPr id="0" name=""/>
                      <p:cNvPicPr>
                        <a:picLocks noChangeAspect="1" noChangeArrowheads="1"/>
                      </p:cNvPicPr>
                      <p:nvPr/>
                    </p:nvPicPr>
                    <p:blipFill>
                      <a:blip r:embed="rId4"/>
                      <a:srcRect/>
                      <a:stretch>
                        <a:fillRect/>
                      </a:stretch>
                    </p:blipFill>
                    <p:spPr bwMode="auto">
                      <a:xfrm>
                        <a:off x="539750" y="1150938"/>
                        <a:ext cx="8058150" cy="5237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 name="Rectangle 1"/>
          <p:cNvSpPr/>
          <p:nvPr/>
        </p:nvSpPr>
        <p:spPr>
          <a:xfrm>
            <a:off x="4953000" y="1219200"/>
            <a:ext cx="3429000" cy="129540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Rectangle 2"/>
          <p:cNvSpPr/>
          <p:nvPr/>
        </p:nvSpPr>
        <p:spPr>
          <a:xfrm>
            <a:off x="5029200" y="3429000"/>
            <a:ext cx="3200400" cy="228600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Rectangle 3"/>
          <p:cNvSpPr/>
          <p:nvPr/>
        </p:nvSpPr>
        <p:spPr>
          <a:xfrm>
            <a:off x="2133600" y="5867400"/>
            <a:ext cx="4724400" cy="38100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p:cNvSpPr/>
          <p:nvPr/>
        </p:nvSpPr>
        <p:spPr>
          <a:xfrm>
            <a:off x="1981200" y="3200400"/>
            <a:ext cx="152400" cy="121920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ectangle 5"/>
          <p:cNvSpPr/>
          <p:nvPr/>
        </p:nvSpPr>
        <p:spPr>
          <a:xfrm>
            <a:off x="1981200" y="4572000"/>
            <a:ext cx="304800" cy="167640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7303062" y="1858089"/>
            <a:ext cx="990600" cy="246221"/>
          </a:xfrm>
          <a:prstGeom prst="rect">
            <a:avLst/>
          </a:prstGeom>
          <a:noFill/>
        </p:spPr>
        <p:txBody>
          <a:bodyPr wrap="square" rtlCol="0">
            <a:spAutoFit/>
          </a:bodyPr>
          <a:lstStyle/>
          <a:p>
            <a:r>
              <a:rPr lang="en-US" sz="1000" b="1" dirty="0" smtClean="0"/>
              <a:t>Naphtha</a:t>
            </a:r>
            <a:endParaRPr lang="en-US" sz="1000" b="1" dirty="0"/>
          </a:p>
        </p:txBody>
      </p:sp>
      <p:cxnSp>
        <p:nvCxnSpPr>
          <p:cNvPr id="11" name="Straight Arrow Connector 10"/>
          <p:cNvCxnSpPr/>
          <p:nvPr/>
        </p:nvCxnSpPr>
        <p:spPr>
          <a:xfrm>
            <a:off x="4953000" y="4343400"/>
            <a:ext cx="0" cy="0"/>
          </a:xfrm>
          <a:prstGeom prst="straightConnector1">
            <a:avLst/>
          </a:prstGeom>
          <a:ln w="12700">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391400" y="2362200"/>
            <a:ext cx="685800" cy="430887"/>
          </a:xfrm>
          <a:prstGeom prst="rect">
            <a:avLst/>
          </a:prstGeom>
          <a:solidFill>
            <a:schemeClr val="bg1"/>
          </a:solidFill>
        </p:spPr>
        <p:txBody>
          <a:bodyPr wrap="square" rtlCol="0">
            <a:spAutoFit/>
          </a:bodyPr>
          <a:lstStyle/>
          <a:p>
            <a:r>
              <a:rPr lang="en-US" sz="1100" b="1" dirty="0" smtClean="0"/>
              <a:t>Jet Fuel</a:t>
            </a:r>
            <a:endParaRPr lang="en-US" sz="1100" b="1" dirty="0"/>
          </a:p>
        </p:txBody>
      </p:sp>
      <p:cxnSp>
        <p:nvCxnSpPr>
          <p:cNvPr id="10" name="Straight Arrow Connector 9"/>
          <p:cNvCxnSpPr/>
          <p:nvPr/>
        </p:nvCxnSpPr>
        <p:spPr>
          <a:xfrm>
            <a:off x="5867400" y="3200400"/>
            <a:ext cx="0" cy="2590800"/>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20236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2260" name="Object 4"/>
          <p:cNvGraphicFramePr>
            <a:graphicFrameLocks noGrp="1" noChangeAspect="1"/>
          </p:cNvGraphicFramePr>
          <p:nvPr>
            <p:ph sz="quarter" idx="10"/>
            <p:extLst>
              <p:ext uri="{D42A27DB-BD31-4B8C-83A1-F6EECF244321}">
                <p14:modId xmlns:p14="http://schemas.microsoft.com/office/powerpoint/2010/main" val="1933725106"/>
              </p:ext>
            </p:extLst>
          </p:nvPr>
        </p:nvGraphicFramePr>
        <p:xfrm>
          <a:off x="782638" y="1309688"/>
          <a:ext cx="7567612" cy="4813300"/>
        </p:xfrm>
        <a:graphic>
          <a:graphicData uri="http://schemas.openxmlformats.org/presentationml/2006/ole">
            <mc:AlternateContent xmlns:mc="http://schemas.openxmlformats.org/markup-compatibility/2006">
              <mc:Choice xmlns:v="urn:schemas-microsoft-com:vml" Requires="v">
                <p:oleObj spid="_x0000_s1069" name="VISIO" r:id="rId3" imgW="10026720" imgH="6376680" progId="Visio.Drawing.5">
                  <p:embed/>
                </p:oleObj>
              </mc:Choice>
              <mc:Fallback>
                <p:oleObj name="VISIO" r:id="rId3" imgW="10026720" imgH="6376680" progId="Visio.Drawing.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638" y="1309688"/>
                        <a:ext cx="7567612" cy="4813300"/>
                      </a:xfrm>
                      <a:prstGeom prst="rect">
                        <a:avLst/>
                      </a:prstGeom>
                      <a:solidFill>
                        <a:schemeClr val="bg1"/>
                      </a:solidFill>
                      <a:ln>
                        <a:noFill/>
                      </a:ln>
                      <a:effectLst/>
                      <a:extLst/>
                    </p:spPr>
                  </p:pic>
                </p:oleObj>
              </mc:Fallback>
            </mc:AlternateContent>
          </a:graphicData>
        </a:graphic>
      </p:graphicFrame>
      <p:sp>
        <p:nvSpPr>
          <p:cNvPr id="352258" name="Rectangle 2"/>
          <p:cNvSpPr>
            <a:spLocks noGrp="1" noChangeArrowheads="1"/>
          </p:cNvSpPr>
          <p:nvPr>
            <p:ph type="title"/>
          </p:nvPr>
        </p:nvSpPr>
        <p:spPr/>
        <p:txBody>
          <a:bodyPr/>
          <a:lstStyle/>
          <a:p>
            <a:r>
              <a:rPr lang="en-US" altLang="en-US" sz="3200"/>
              <a:t>Typical Gas Oil Conversion Refinery in Europe</a:t>
            </a:r>
          </a:p>
        </p:txBody>
      </p:sp>
      <p:sp>
        <p:nvSpPr>
          <p:cNvPr id="6" name="Slide Number Placeholder 5"/>
          <p:cNvSpPr>
            <a:spLocks noGrp="1"/>
          </p:cNvSpPr>
          <p:nvPr>
            <p:ph type="sldNum" sz="quarter" idx="4294967295"/>
          </p:nvPr>
        </p:nvSpPr>
        <p:spPr>
          <a:xfrm>
            <a:off x="0" y="6400800"/>
            <a:ext cx="1905000" cy="457200"/>
          </a:xfrm>
          <a:prstGeom prst="rect">
            <a:avLst/>
          </a:prstGeom>
        </p:spPr>
        <p:txBody>
          <a:bodyPr/>
          <a:lstStyle/>
          <a:p>
            <a:fld id="{F1D9326D-C2CD-4989-982E-3547921EF96D}" type="slidenum">
              <a:rPr lang="en-US" altLang="en-US">
                <a:solidFill>
                  <a:srgbClr val="FFFFFF"/>
                </a:solidFill>
              </a:rPr>
              <a:pPr/>
              <a:t>17</a:t>
            </a:fld>
            <a:endParaRPr lang="en-US" altLang="en-US">
              <a:solidFill>
                <a:srgbClr val="FFFFFF"/>
              </a:solidFill>
            </a:endParaRPr>
          </a:p>
        </p:txBody>
      </p:sp>
    </p:spTree>
    <p:extLst>
      <p:ext uri="{BB962C8B-B14F-4D97-AF65-F5344CB8AC3E}">
        <p14:creationId xmlns:p14="http://schemas.microsoft.com/office/powerpoint/2010/main" val="14824916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7862" name="Object 6"/>
          <p:cNvGraphicFramePr>
            <a:graphicFrameLocks noGrp="1" noChangeAspect="1"/>
          </p:cNvGraphicFramePr>
          <p:nvPr>
            <p:ph sz="quarter" idx="10"/>
            <p:extLst>
              <p:ext uri="{D42A27DB-BD31-4B8C-83A1-F6EECF244321}">
                <p14:modId xmlns:p14="http://schemas.microsoft.com/office/powerpoint/2010/main" val="422470285"/>
              </p:ext>
            </p:extLst>
          </p:nvPr>
        </p:nvGraphicFramePr>
        <p:xfrm>
          <a:off x="762000" y="1300968"/>
          <a:ext cx="7410450" cy="4813300"/>
        </p:xfrm>
        <a:graphic>
          <a:graphicData uri="http://schemas.openxmlformats.org/presentationml/2006/ole">
            <mc:AlternateContent xmlns:mc="http://schemas.openxmlformats.org/markup-compatibility/2006">
              <mc:Choice xmlns:v="urn:schemas-microsoft-com:vml" Requires="v">
                <p:oleObj spid="_x0000_s6189" name="Visio" r:id="rId3" imgW="10327005" imgH="6707505" progId="Visio.Drawing.6">
                  <p:embed/>
                </p:oleObj>
              </mc:Choice>
              <mc:Fallback>
                <p:oleObj name="Visio" r:id="rId3" imgW="10327005" imgH="6707505" progId="Visio.Drawing.6">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300968"/>
                        <a:ext cx="7410450" cy="4813300"/>
                      </a:xfrm>
                      <a:prstGeom prst="rect">
                        <a:avLst/>
                      </a:prstGeom>
                      <a:solidFill>
                        <a:schemeClr val="tx1"/>
                      </a:solidFill>
                      <a:ln>
                        <a:noFill/>
                      </a:ln>
                      <a:effectLst/>
                      <a:extLst/>
                    </p:spPr>
                  </p:pic>
                </p:oleObj>
              </mc:Fallback>
            </mc:AlternateContent>
          </a:graphicData>
        </a:graphic>
      </p:graphicFrame>
      <p:sp>
        <p:nvSpPr>
          <p:cNvPr id="377858" name="Rectangle 2"/>
          <p:cNvSpPr>
            <a:spLocks noGrp="1" noChangeArrowheads="1"/>
          </p:cNvSpPr>
          <p:nvPr>
            <p:ph type="title"/>
          </p:nvPr>
        </p:nvSpPr>
        <p:spPr/>
        <p:txBody>
          <a:bodyPr/>
          <a:lstStyle/>
          <a:p>
            <a:r>
              <a:rPr lang="en-US" altLang="en-US" sz="3200"/>
              <a:t>Hydrocracking Refinery</a:t>
            </a:r>
          </a:p>
        </p:txBody>
      </p:sp>
      <p:sp>
        <p:nvSpPr>
          <p:cNvPr id="2" name="Rectangle 1"/>
          <p:cNvSpPr/>
          <p:nvPr/>
        </p:nvSpPr>
        <p:spPr bwMode="auto">
          <a:xfrm>
            <a:off x="2079523" y="3130550"/>
            <a:ext cx="304800" cy="1143000"/>
          </a:xfrm>
          <a:prstGeom prst="rect">
            <a:avLst/>
          </a:prstGeom>
          <a:solidFill>
            <a:schemeClr val="bg1"/>
          </a:solidFill>
          <a:ln w="38100" cap="flat" cmpd="sng" algn="ctr">
            <a:noFill/>
            <a:prstDash val="solid"/>
            <a:round/>
            <a:headEnd type="none" w="med" len="med"/>
            <a:tailEnd type="triangle" w="sm" len="med"/>
          </a:ln>
          <a:effectLst/>
          <a:ex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hlink"/>
              </a:solidFill>
              <a:effectLst/>
              <a:latin typeface="Arial" pitchFamily="34" charset="0"/>
            </a:endParaRPr>
          </a:p>
        </p:txBody>
      </p:sp>
      <p:sp>
        <p:nvSpPr>
          <p:cNvPr id="3" name="Rectangle 2"/>
          <p:cNvSpPr/>
          <p:nvPr/>
        </p:nvSpPr>
        <p:spPr bwMode="auto">
          <a:xfrm>
            <a:off x="2057400" y="4419600"/>
            <a:ext cx="304800" cy="1600200"/>
          </a:xfrm>
          <a:prstGeom prst="rect">
            <a:avLst/>
          </a:prstGeom>
          <a:solidFill>
            <a:schemeClr val="bg1"/>
          </a:solidFill>
          <a:ln w="38100" cap="flat" cmpd="sng" algn="ctr">
            <a:noFill/>
            <a:prstDash val="solid"/>
            <a:round/>
            <a:headEnd type="none" w="med" len="med"/>
            <a:tailEnd type="triangle" w="sm" len="med"/>
          </a:ln>
          <a:effectLst/>
          <a:ex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hlink"/>
              </a:solidFill>
              <a:effectLst/>
              <a:latin typeface="Arial" pitchFamily="34" charset="0"/>
            </a:endParaRPr>
          </a:p>
        </p:txBody>
      </p:sp>
      <p:sp>
        <p:nvSpPr>
          <p:cNvPr id="5" name="Rectangle 4"/>
          <p:cNvSpPr/>
          <p:nvPr/>
        </p:nvSpPr>
        <p:spPr bwMode="auto">
          <a:xfrm>
            <a:off x="2231923" y="5715000"/>
            <a:ext cx="4267200" cy="304800"/>
          </a:xfrm>
          <a:prstGeom prst="rect">
            <a:avLst/>
          </a:prstGeom>
          <a:solidFill>
            <a:schemeClr val="bg1"/>
          </a:solidFill>
          <a:ln w="38100" cap="flat" cmpd="sng" algn="ctr">
            <a:noFill/>
            <a:prstDash val="solid"/>
            <a:round/>
            <a:headEnd type="none" w="med" len="med"/>
            <a:tailEnd type="triangle" w="sm" len="med"/>
          </a:ln>
          <a:effectLst/>
          <a:ex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hlink"/>
              </a:solidFill>
              <a:effectLst/>
              <a:latin typeface="Arial" pitchFamily="34" charset="0"/>
            </a:endParaRPr>
          </a:p>
        </p:txBody>
      </p:sp>
      <p:sp>
        <p:nvSpPr>
          <p:cNvPr id="7" name="Rectangle 6"/>
          <p:cNvSpPr/>
          <p:nvPr/>
        </p:nvSpPr>
        <p:spPr bwMode="auto">
          <a:xfrm>
            <a:off x="6172199" y="4953000"/>
            <a:ext cx="326923" cy="533400"/>
          </a:xfrm>
          <a:prstGeom prst="rect">
            <a:avLst/>
          </a:prstGeom>
          <a:solidFill>
            <a:schemeClr val="bg1"/>
          </a:solidFill>
          <a:ln w="38100" cap="flat" cmpd="sng" algn="ctr">
            <a:noFill/>
            <a:prstDash val="solid"/>
            <a:round/>
            <a:headEnd type="none" w="med" len="med"/>
            <a:tailEnd type="triangle" w="sm" len="med"/>
          </a:ln>
          <a:effectLst/>
          <a:ex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hlink"/>
              </a:solidFill>
              <a:effectLst/>
              <a:latin typeface="Arial" pitchFamily="34" charset="0"/>
            </a:endParaRPr>
          </a:p>
        </p:txBody>
      </p:sp>
      <p:sp>
        <p:nvSpPr>
          <p:cNvPr id="8" name="Rectangle 7"/>
          <p:cNvSpPr/>
          <p:nvPr/>
        </p:nvSpPr>
        <p:spPr bwMode="auto">
          <a:xfrm>
            <a:off x="6172200" y="4572000"/>
            <a:ext cx="163461" cy="304800"/>
          </a:xfrm>
          <a:prstGeom prst="rect">
            <a:avLst/>
          </a:prstGeom>
          <a:solidFill>
            <a:schemeClr val="bg1"/>
          </a:solidFill>
          <a:ln w="38100" cap="flat" cmpd="sng" algn="ctr">
            <a:noFill/>
            <a:prstDash val="solid"/>
            <a:round/>
            <a:headEnd type="none" w="med" len="med"/>
            <a:tailEnd type="triangle" w="sm" len="med"/>
          </a:ln>
          <a:effectLst/>
          <a:ex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hlink"/>
              </a:solidFill>
              <a:effectLst/>
              <a:latin typeface="Arial" pitchFamily="34" charset="0"/>
            </a:endParaRPr>
          </a:p>
        </p:txBody>
      </p:sp>
      <p:sp>
        <p:nvSpPr>
          <p:cNvPr id="6" name="TextBox 5"/>
          <p:cNvSpPr txBox="1"/>
          <p:nvPr/>
        </p:nvSpPr>
        <p:spPr>
          <a:xfrm>
            <a:off x="6014269" y="5587875"/>
            <a:ext cx="315860" cy="369332"/>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8472642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0" indent="0" algn="ctr">
              <a:buNone/>
            </a:pPr>
            <a:endParaRPr lang="en-US" sz="4400" b="1" dirty="0" smtClean="0"/>
          </a:p>
          <a:p>
            <a:pPr marL="0" indent="0" algn="ctr">
              <a:buNone/>
            </a:pPr>
            <a:endParaRPr lang="en-US" sz="4400" b="1" dirty="0"/>
          </a:p>
          <a:p>
            <a:pPr marL="0" indent="0" algn="ctr">
              <a:buNone/>
            </a:pPr>
            <a:endParaRPr lang="en-US" sz="4400" b="1" dirty="0" smtClean="0"/>
          </a:p>
          <a:p>
            <a:pPr marL="0" indent="0" algn="ctr">
              <a:buNone/>
            </a:pPr>
            <a:r>
              <a:rPr lang="en-US" sz="4400" b="1" dirty="0" err="1" smtClean="0"/>
              <a:t>Resid</a:t>
            </a:r>
            <a:r>
              <a:rPr lang="en-US" sz="4400" b="1" dirty="0" smtClean="0"/>
              <a:t> Conversion</a:t>
            </a:r>
            <a:endParaRPr lang="en-US" sz="4400" b="1" dirty="0"/>
          </a:p>
        </p:txBody>
      </p:sp>
    </p:spTree>
    <p:extLst>
      <p:ext uri="{BB962C8B-B14F-4D97-AF65-F5344CB8AC3E}">
        <p14:creationId xmlns:p14="http://schemas.microsoft.com/office/powerpoint/2010/main" val="13593063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93688"/>
            <a:ext cx="8229600" cy="613695"/>
          </a:xfrm>
        </p:spPr>
        <p:txBody>
          <a:bodyPr/>
          <a:lstStyle/>
          <a:p>
            <a:r>
              <a:rPr lang="en-US" dirty="0" smtClean="0"/>
              <a:t>European Refining Overview</a:t>
            </a:r>
            <a:endParaRPr lang="en-US" dirty="0"/>
          </a:p>
        </p:txBody>
      </p:sp>
      <p:sp>
        <p:nvSpPr>
          <p:cNvPr id="2" name="Rectangle 1"/>
          <p:cNvSpPr/>
          <p:nvPr/>
        </p:nvSpPr>
        <p:spPr>
          <a:xfrm>
            <a:off x="7536581" y="5881036"/>
            <a:ext cx="981777" cy="4523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base">
              <a:spcBef>
                <a:spcPct val="0"/>
              </a:spcBef>
              <a:spcAft>
                <a:spcPct val="0"/>
              </a:spcAft>
            </a:pPr>
            <a:endParaRPr lang="en-US">
              <a:solidFill>
                <a:srgbClr val="000000"/>
              </a:solidFill>
            </a:endParaRPr>
          </a:p>
        </p:txBody>
      </p:sp>
      <p:sp>
        <p:nvSpPr>
          <p:cNvPr id="8" name="TextBox 7"/>
          <p:cNvSpPr txBox="1"/>
          <p:nvPr/>
        </p:nvSpPr>
        <p:spPr>
          <a:xfrm>
            <a:off x="457200" y="1061387"/>
            <a:ext cx="8061158" cy="707886"/>
          </a:xfrm>
          <a:prstGeom prst="rect">
            <a:avLst/>
          </a:prstGeom>
          <a:noFill/>
        </p:spPr>
        <p:txBody>
          <a:bodyPr wrap="square" rtlCol="0">
            <a:spAutoFit/>
          </a:bodyPr>
          <a:lstStyle/>
          <a:p>
            <a:pPr defTabSz="457200" fontAlgn="base">
              <a:spcBef>
                <a:spcPct val="0"/>
              </a:spcBef>
              <a:spcAft>
                <a:spcPct val="0"/>
              </a:spcAft>
            </a:pPr>
            <a:r>
              <a:rPr lang="en-US" sz="2000" dirty="0">
                <a:solidFill>
                  <a:srgbClr val="000000"/>
                </a:solidFill>
              </a:rPr>
              <a:t>Crude Oil is a broad mix of hydrocarbons, which must be separated and refined prior to commercial use </a:t>
            </a:r>
          </a:p>
        </p:txBody>
      </p:sp>
      <p:sp>
        <p:nvSpPr>
          <p:cNvPr id="9" name="TextBox 8"/>
          <p:cNvSpPr txBox="1"/>
          <p:nvPr/>
        </p:nvSpPr>
        <p:spPr>
          <a:xfrm>
            <a:off x="457200" y="2040941"/>
            <a:ext cx="4153301" cy="3093154"/>
          </a:xfrm>
          <a:prstGeom prst="rect">
            <a:avLst/>
          </a:prstGeom>
          <a:noFill/>
        </p:spPr>
        <p:txBody>
          <a:bodyPr wrap="square" rtlCol="0">
            <a:spAutoFit/>
          </a:bodyPr>
          <a:lstStyle/>
          <a:p>
            <a:pPr marL="285750" indent="-285750" defTabSz="457200" fontAlgn="base">
              <a:spcBef>
                <a:spcPts val="600"/>
              </a:spcBef>
              <a:spcAft>
                <a:spcPct val="0"/>
              </a:spcAft>
              <a:buFont typeface="Arial" panose="020B0604020202020204" pitchFamily="34" charset="0"/>
              <a:buChar char="•"/>
            </a:pPr>
            <a:r>
              <a:rPr lang="en-US" dirty="0">
                <a:solidFill>
                  <a:srgbClr val="000000"/>
                </a:solidFill>
              </a:rPr>
              <a:t>Molecules range from very light to very heavy</a:t>
            </a:r>
          </a:p>
          <a:p>
            <a:pPr marL="285750" indent="-285750" defTabSz="457200" fontAlgn="base">
              <a:spcBef>
                <a:spcPts val="600"/>
              </a:spcBef>
              <a:spcAft>
                <a:spcPct val="0"/>
              </a:spcAft>
              <a:buFont typeface="Arial" panose="020B0604020202020204" pitchFamily="34" charset="0"/>
              <a:buChar char="•"/>
            </a:pPr>
            <a:r>
              <a:rPr lang="en-US" dirty="0">
                <a:solidFill>
                  <a:srgbClr val="000000"/>
                </a:solidFill>
              </a:rPr>
              <a:t>The first process of any refinery is the fractionation of crude into different fractions by distillation</a:t>
            </a:r>
          </a:p>
          <a:p>
            <a:pPr marL="285750" indent="-285750" defTabSz="457200" fontAlgn="base">
              <a:spcBef>
                <a:spcPts val="600"/>
              </a:spcBef>
              <a:spcAft>
                <a:spcPct val="0"/>
              </a:spcAft>
              <a:buFont typeface="Arial" panose="020B0604020202020204" pitchFamily="34" charset="0"/>
              <a:buChar char="•"/>
            </a:pPr>
            <a:r>
              <a:rPr lang="en-US" dirty="0">
                <a:solidFill>
                  <a:srgbClr val="000000"/>
                </a:solidFill>
              </a:rPr>
              <a:t>The fractions are characterized by their boiling temperatures</a:t>
            </a:r>
          </a:p>
          <a:p>
            <a:pPr marL="285750" indent="-285750" defTabSz="457200" fontAlgn="base">
              <a:spcBef>
                <a:spcPts val="600"/>
              </a:spcBef>
              <a:spcAft>
                <a:spcPct val="0"/>
              </a:spcAft>
              <a:buFont typeface="Arial" panose="020B0604020202020204" pitchFamily="34" charset="0"/>
              <a:buChar char="•"/>
            </a:pPr>
            <a:r>
              <a:rPr lang="en-US" dirty="0">
                <a:solidFill>
                  <a:srgbClr val="000000"/>
                </a:solidFill>
              </a:rPr>
              <a:t>Refineries exploit the different properties of each fraction to produce finished products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8358" y="1678104"/>
            <a:ext cx="3810000"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84518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p:cNvSpPr>
            <a:spLocks noGrp="1"/>
          </p:cNvSpPr>
          <p:nvPr>
            <p:ph type="dt" sz="quarter" idx="10"/>
          </p:nvPr>
        </p:nvSpPr>
        <p:spPr>
          <a:noFill/>
        </p:spPr>
        <p:txBody>
          <a:bodyPr/>
          <a:lstStyle>
            <a:lvl1pPr>
              <a:defRPr sz="800" b="1">
                <a:solidFill>
                  <a:srgbClr val="FF0000"/>
                </a:solidFill>
                <a:latin typeface="Arial" pitchFamily="34" charset="0"/>
              </a:defRPr>
            </a:lvl1pPr>
            <a:lvl2pPr marL="742950" indent="-285750">
              <a:defRPr sz="800" b="1">
                <a:solidFill>
                  <a:srgbClr val="FF0000"/>
                </a:solidFill>
                <a:latin typeface="Arial" pitchFamily="34" charset="0"/>
              </a:defRPr>
            </a:lvl2pPr>
            <a:lvl3pPr marL="1143000" indent="-228600">
              <a:defRPr sz="800" b="1">
                <a:solidFill>
                  <a:srgbClr val="FF0000"/>
                </a:solidFill>
                <a:latin typeface="Arial" pitchFamily="34" charset="0"/>
              </a:defRPr>
            </a:lvl3pPr>
            <a:lvl4pPr marL="1600200" indent="-228600">
              <a:defRPr sz="800" b="1">
                <a:solidFill>
                  <a:srgbClr val="FF0000"/>
                </a:solidFill>
                <a:latin typeface="Arial" pitchFamily="34" charset="0"/>
              </a:defRPr>
            </a:lvl4pPr>
            <a:lvl5pPr marL="2057400" indent="-228600">
              <a:defRPr sz="800" b="1">
                <a:solidFill>
                  <a:srgbClr val="FF0000"/>
                </a:solidFill>
                <a:latin typeface="Arial" pitchFamily="34" charset="0"/>
              </a:defRPr>
            </a:lvl5pPr>
            <a:lvl6pPr marL="2514600" indent="-228600" algn="ctr" eaLnBrk="0" fontAlgn="base" hangingPunct="0">
              <a:spcBef>
                <a:spcPct val="50000"/>
              </a:spcBef>
              <a:spcAft>
                <a:spcPct val="0"/>
              </a:spcAft>
              <a:defRPr sz="800" b="1">
                <a:solidFill>
                  <a:srgbClr val="FF0000"/>
                </a:solidFill>
                <a:latin typeface="Arial" pitchFamily="34" charset="0"/>
              </a:defRPr>
            </a:lvl6pPr>
            <a:lvl7pPr marL="2971800" indent="-228600" algn="ctr" eaLnBrk="0" fontAlgn="base" hangingPunct="0">
              <a:spcBef>
                <a:spcPct val="50000"/>
              </a:spcBef>
              <a:spcAft>
                <a:spcPct val="0"/>
              </a:spcAft>
              <a:defRPr sz="800" b="1">
                <a:solidFill>
                  <a:srgbClr val="FF0000"/>
                </a:solidFill>
                <a:latin typeface="Arial" pitchFamily="34" charset="0"/>
              </a:defRPr>
            </a:lvl7pPr>
            <a:lvl8pPr marL="3429000" indent="-228600" algn="ctr" eaLnBrk="0" fontAlgn="base" hangingPunct="0">
              <a:spcBef>
                <a:spcPct val="50000"/>
              </a:spcBef>
              <a:spcAft>
                <a:spcPct val="0"/>
              </a:spcAft>
              <a:defRPr sz="800" b="1">
                <a:solidFill>
                  <a:srgbClr val="FF0000"/>
                </a:solidFill>
                <a:latin typeface="Arial" pitchFamily="34" charset="0"/>
              </a:defRPr>
            </a:lvl8pPr>
            <a:lvl9pPr marL="3886200" indent="-228600" algn="ctr" eaLnBrk="0" fontAlgn="base" hangingPunct="0">
              <a:spcBef>
                <a:spcPct val="50000"/>
              </a:spcBef>
              <a:spcAft>
                <a:spcPct val="0"/>
              </a:spcAft>
              <a:defRPr sz="800" b="1">
                <a:solidFill>
                  <a:srgbClr val="FF0000"/>
                </a:solidFill>
                <a:latin typeface="Arial" pitchFamily="34" charset="0"/>
              </a:defRPr>
            </a:lvl9pPr>
          </a:lstStyle>
          <a:p>
            <a:r>
              <a:rPr lang="en-US" altLang="en-US" sz="1000" b="0">
                <a:solidFill>
                  <a:schemeClr val="tx1"/>
                </a:solidFill>
              </a:rPr>
              <a:t>Mogas &amp; Octane Processes</a:t>
            </a:r>
            <a:endParaRPr lang="en-US" altLang="en-US" sz="1000" b="0" i="0">
              <a:solidFill>
                <a:schemeClr val="tx1"/>
              </a:solidFill>
            </a:endParaRPr>
          </a:p>
        </p:txBody>
      </p:sp>
      <p:sp>
        <p:nvSpPr>
          <p:cNvPr id="3076" name="Slide Number Placeholder 5"/>
          <p:cNvSpPr>
            <a:spLocks noGrp="1"/>
          </p:cNvSpPr>
          <p:nvPr>
            <p:ph type="sldNum" sz="quarter" idx="4294967295"/>
          </p:nvPr>
        </p:nvSpPr>
        <p:spPr>
          <a:xfrm>
            <a:off x="3619500" y="6400800"/>
            <a:ext cx="1905000" cy="457200"/>
          </a:xfrm>
          <a:prstGeom prst="rect">
            <a:avLst/>
          </a:prstGeom>
          <a:noFill/>
        </p:spPr>
        <p:txBody>
          <a:bodyPr/>
          <a:lstStyle>
            <a:lvl1pPr>
              <a:defRPr sz="800" b="1">
                <a:solidFill>
                  <a:srgbClr val="FF0000"/>
                </a:solidFill>
                <a:latin typeface="Arial" pitchFamily="34" charset="0"/>
              </a:defRPr>
            </a:lvl1pPr>
            <a:lvl2pPr marL="742950" indent="-285750">
              <a:defRPr sz="800" b="1">
                <a:solidFill>
                  <a:srgbClr val="FF0000"/>
                </a:solidFill>
                <a:latin typeface="Arial" pitchFamily="34" charset="0"/>
              </a:defRPr>
            </a:lvl2pPr>
            <a:lvl3pPr marL="1143000" indent="-228600">
              <a:defRPr sz="800" b="1">
                <a:solidFill>
                  <a:srgbClr val="FF0000"/>
                </a:solidFill>
                <a:latin typeface="Arial" pitchFamily="34" charset="0"/>
              </a:defRPr>
            </a:lvl3pPr>
            <a:lvl4pPr marL="1600200" indent="-228600">
              <a:defRPr sz="800" b="1">
                <a:solidFill>
                  <a:srgbClr val="FF0000"/>
                </a:solidFill>
                <a:latin typeface="Arial" pitchFamily="34" charset="0"/>
              </a:defRPr>
            </a:lvl4pPr>
            <a:lvl5pPr marL="2057400" indent="-228600">
              <a:defRPr sz="800" b="1">
                <a:solidFill>
                  <a:srgbClr val="FF0000"/>
                </a:solidFill>
                <a:latin typeface="Arial" pitchFamily="34" charset="0"/>
              </a:defRPr>
            </a:lvl5pPr>
            <a:lvl6pPr marL="2514600" indent="-228600" algn="ctr" eaLnBrk="0" fontAlgn="base" hangingPunct="0">
              <a:spcBef>
                <a:spcPct val="50000"/>
              </a:spcBef>
              <a:spcAft>
                <a:spcPct val="0"/>
              </a:spcAft>
              <a:defRPr sz="800" b="1">
                <a:solidFill>
                  <a:srgbClr val="FF0000"/>
                </a:solidFill>
                <a:latin typeface="Arial" pitchFamily="34" charset="0"/>
              </a:defRPr>
            </a:lvl6pPr>
            <a:lvl7pPr marL="2971800" indent="-228600" algn="ctr" eaLnBrk="0" fontAlgn="base" hangingPunct="0">
              <a:spcBef>
                <a:spcPct val="50000"/>
              </a:spcBef>
              <a:spcAft>
                <a:spcPct val="0"/>
              </a:spcAft>
              <a:defRPr sz="800" b="1">
                <a:solidFill>
                  <a:srgbClr val="FF0000"/>
                </a:solidFill>
                <a:latin typeface="Arial" pitchFamily="34" charset="0"/>
              </a:defRPr>
            </a:lvl7pPr>
            <a:lvl8pPr marL="3429000" indent="-228600" algn="ctr" eaLnBrk="0" fontAlgn="base" hangingPunct="0">
              <a:spcBef>
                <a:spcPct val="50000"/>
              </a:spcBef>
              <a:spcAft>
                <a:spcPct val="0"/>
              </a:spcAft>
              <a:defRPr sz="800" b="1">
                <a:solidFill>
                  <a:srgbClr val="FF0000"/>
                </a:solidFill>
                <a:latin typeface="Arial" pitchFamily="34" charset="0"/>
              </a:defRPr>
            </a:lvl8pPr>
            <a:lvl9pPr marL="3886200" indent="-228600" algn="ctr" eaLnBrk="0" fontAlgn="base" hangingPunct="0">
              <a:spcBef>
                <a:spcPct val="50000"/>
              </a:spcBef>
              <a:spcAft>
                <a:spcPct val="0"/>
              </a:spcAft>
              <a:defRPr sz="800" b="1">
                <a:solidFill>
                  <a:srgbClr val="FF0000"/>
                </a:solidFill>
                <a:latin typeface="Arial" pitchFamily="34" charset="0"/>
              </a:defRPr>
            </a:lvl9pPr>
          </a:lstStyle>
          <a:p>
            <a:fld id="{0CFC782C-B28F-46AB-8D40-F704167554EB}" type="slidenum">
              <a:rPr lang="en-US" altLang="en-US" sz="1000" b="0">
                <a:solidFill>
                  <a:schemeClr val="tx1"/>
                </a:solidFill>
              </a:rPr>
              <a:pPr/>
              <a:t>20</a:t>
            </a:fld>
            <a:endParaRPr lang="en-US" altLang="en-US" sz="1000" b="0">
              <a:solidFill>
                <a:schemeClr val="tx1"/>
              </a:solidFill>
            </a:endParaRPr>
          </a:p>
        </p:txBody>
      </p:sp>
      <p:sp>
        <p:nvSpPr>
          <p:cNvPr id="289794" name="Rectangle 2"/>
          <p:cNvSpPr>
            <a:spLocks noGrp="1" noChangeArrowheads="1"/>
          </p:cNvSpPr>
          <p:nvPr>
            <p:ph type="title"/>
          </p:nvPr>
        </p:nvSpPr>
        <p:spPr>
          <a:xfrm>
            <a:off x="457200" y="304800"/>
            <a:ext cx="8493125" cy="762000"/>
          </a:xfrm>
        </p:spPr>
        <p:txBody>
          <a:bodyPr/>
          <a:lstStyle/>
          <a:p>
            <a:pPr algn="ctr">
              <a:defRPr/>
            </a:pPr>
            <a:r>
              <a:rPr lang="en-US" b="1" dirty="0" smtClean="0"/>
              <a:t>Conversion Refinery</a:t>
            </a:r>
            <a:endParaRPr lang="en-US" sz="3600" b="1" dirty="0" smtClean="0"/>
          </a:p>
        </p:txBody>
      </p:sp>
      <p:graphicFrame>
        <p:nvGraphicFramePr>
          <p:cNvPr id="3078" name="Object 9"/>
          <p:cNvGraphicFramePr>
            <a:graphicFrameLocks noGrp="1" noChangeAspect="1"/>
          </p:cNvGraphicFramePr>
          <p:nvPr>
            <p:ph idx="4294967295"/>
            <p:extLst>
              <p:ext uri="{D42A27DB-BD31-4B8C-83A1-F6EECF244321}">
                <p14:modId xmlns:p14="http://schemas.microsoft.com/office/powerpoint/2010/main" val="3940260827"/>
              </p:ext>
            </p:extLst>
          </p:nvPr>
        </p:nvGraphicFramePr>
        <p:xfrm>
          <a:off x="560495" y="1125538"/>
          <a:ext cx="8064500" cy="5237162"/>
        </p:xfrm>
        <a:graphic>
          <a:graphicData uri="http://schemas.openxmlformats.org/presentationml/2006/ole">
            <mc:AlternateContent xmlns:mc="http://schemas.openxmlformats.org/markup-compatibility/2006">
              <mc:Choice xmlns:v="urn:schemas-microsoft-com:vml" Requires="v">
                <p:oleObj spid="_x0000_s11306" name="Visio" r:id="rId3" imgW="10327005" imgH="6707505" progId="Visio.Drawing.6">
                  <p:embed/>
                </p:oleObj>
              </mc:Choice>
              <mc:Fallback>
                <p:oleObj name="Visio" r:id="rId3" imgW="10327005" imgH="670750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495" y="1125538"/>
                        <a:ext cx="8064500" cy="5237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 name="Rectangle 1"/>
          <p:cNvSpPr/>
          <p:nvPr/>
        </p:nvSpPr>
        <p:spPr>
          <a:xfrm>
            <a:off x="4953000" y="1219200"/>
            <a:ext cx="3429000" cy="129540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Rectangle 2"/>
          <p:cNvSpPr/>
          <p:nvPr/>
        </p:nvSpPr>
        <p:spPr>
          <a:xfrm>
            <a:off x="5009849" y="3429000"/>
            <a:ext cx="3200400" cy="228600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Rectangle 3"/>
          <p:cNvSpPr/>
          <p:nvPr/>
        </p:nvSpPr>
        <p:spPr>
          <a:xfrm>
            <a:off x="2133600" y="5867400"/>
            <a:ext cx="4724400" cy="38100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p:cNvSpPr/>
          <p:nvPr/>
        </p:nvSpPr>
        <p:spPr>
          <a:xfrm>
            <a:off x="1981200" y="3200400"/>
            <a:ext cx="152400" cy="121920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ectangle 5"/>
          <p:cNvSpPr/>
          <p:nvPr/>
        </p:nvSpPr>
        <p:spPr>
          <a:xfrm>
            <a:off x="1981200" y="4572000"/>
            <a:ext cx="304800" cy="167640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7239000" y="1857534"/>
            <a:ext cx="990600" cy="276999"/>
          </a:xfrm>
          <a:prstGeom prst="rect">
            <a:avLst/>
          </a:prstGeom>
          <a:noFill/>
        </p:spPr>
        <p:txBody>
          <a:bodyPr wrap="square" rtlCol="0">
            <a:spAutoFit/>
          </a:bodyPr>
          <a:lstStyle/>
          <a:p>
            <a:r>
              <a:rPr lang="en-US" sz="1200" dirty="0" smtClean="0"/>
              <a:t>Naphtha</a:t>
            </a:r>
            <a:endParaRPr lang="en-US" sz="1200" dirty="0"/>
          </a:p>
        </p:txBody>
      </p:sp>
      <p:cxnSp>
        <p:nvCxnSpPr>
          <p:cNvPr id="11" name="Straight Arrow Connector 10"/>
          <p:cNvCxnSpPr/>
          <p:nvPr/>
        </p:nvCxnSpPr>
        <p:spPr>
          <a:xfrm>
            <a:off x="4953000" y="4343400"/>
            <a:ext cx="91440" cy="0"/>
          </a:xfrm>
          <a:prstGeom prst="straightConnector1">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800600" y="5410200"/>
            <a:ext cx="457200" cy="838200"/>
          </a:xfrm>
          <a:prstGeom prst="rect">
            <a:avLst/>
          </a:prstGeom>
          <a:solidFill>
            <a:srgbClr val="FFFF00"/>
          </a:solidFill>
          <a:ln w="12700">
            <a:solidFill>
              <a:schemeClr val="tx1"/>
            </a:solidFill>
          </a:ln>
          <a:effectLst>
            <a:outerShdw dist="127000" dir="2700000" algn="tl" rotWithShape="0">
              <a:prstClr val="black">
                <a:alpha val="62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4864358" y="5436111"/>
            <a:ext cx="360163" cy="990600"/>
          </a:xfrm>
          <a:prstGeom prst="rect">
            <a:avLst/>
          </a:prstGeom>
          <a:noFill/>
        </p:spPr>
        <p:txBody>
          <a:bodyPr vert="wordArtVert" wrap="square" rtlCol="0" anchor="ctr">
            <a:spAutoFit/>
          </a:bodyPr>
          <a:lstStyle/>
          <a:p>
            <a:r>
              <a:rPr lang="en-US" sz="1050" b="1" dirty="0" smtClean="0"/>
              <a:t>CONV</a:t>
            </a:r>
            <a:endParaRPr lang="en-US" sz="1050" b="1" dirty="0"/>
          </a:p>
        </p:txBody>
      </p:sp>
      <p:sp>
        <p:nvSpPr>
          <p:cNvPr id="12" name="Rectangle 11"/>
          <p:cNvSpPr/>
          <p:nvPr/>
        </p:nvSpPr>
        <p:spPr>
          <a:xfrm>
            <a:off x="7391400" y="5715000"/>
            <a:ext cx="609600" cy="29697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ectangle 12"/>
          <p:cNvSpPr/>
          <p:nvPr/>
        </p:nvSpPr>
        <p:spPr>
          <a:xfrm>
            <a:off x="7391400" y="2514600"/>
            <a:ext cx="609600" cy="45719"/>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103394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9" name="Rectangle 3"/>
          <p:cNvSpPr>
            <a:spLocks noGrp="1" noChangeArrowheads="1"/>
          </p:cNvSpPr>
          <p:nvPr>
            <p:ph sz="quarter" idx="10"/>
          </p:nvPr>
        </p:nvSpPr>
        <p:spPr/>
        <p:txBody>
          <a:bodyPr/>
          <a:lstStyle/>
          <a:p>
            <a:pPr>
              <a:defRPr/>
            </a:pPr>
            <a:r>
              <a:rPr lang="en-US" sz="2400" dirty="0" smtClean="0">
                <a:solidFill>
                  <a:schemeClr val="accent1"/>
                </a:solidFill>
                <a:effectLst/>
              </a:rPr>
              <a:t>Mild </a:t>
            </a:r>
            <a:r>
              <a:rPr lang="en-US" sz="2400" dirty="0" err="1" smtClean="0">
                <a:solidFill>
                  <a:schemeClr val="accent1"/>
                </a:solidFill>
                <a:effectLst/>
              </a:rPr>
              <a:t>Resid</a:t>
            </a:r>
            <a:r>
              <a:rPr lang="en-US" sz="2400" dirty="0" smtClean="0">
                <a:solidFill>
                  <a:schemeClr val="accent1"/>
                </a:solidFill>
                <a:effectLst/>
              </a:rPr>
              <a:t> conversion (thermal) </a:t>
            </a:r>
          </a:p>
          <a:p>
            <a:pPr lvl="1">
              <a:defRPr/>
            </a:pPr>
            <a:r>
              <a:rPr lang="en-US" dirty="0" err="1" smtClean="0">
                <a:solidFill>
                  <a:schemeClr val="tx1"/>
                </a:solidFill>
              </a:rPr>
              <a:t>Visbreaking</a:t>
            </a:r>
            <a:endParaRPr lang="en-US" dirty="0" smtClean="0">
              <a:solidFill>
                <a:schemeClr val="tx1"/>
              </a:solidFill>
              <a:effectLst/>
            </a:endParaRPr>
          </a:p>
          <a:p>
            <a:pPr>
              <a:defRPr/>
            </a:pPr>
            <a:endParaRPr lang="en-US" sz="2400" dirty="0" smtClean="0">
              <a:solidFill>
                <a:schemeClr val="accent1"/>
              </a:solidFill>
              <a:effectLst/>
            </a:endParaRPr>
          </a:p>
          <a:p>
            <a:pPr>
              <a:defRPr/>
            </a:pPr>
            <a:r>
              <a:rPr lang="en-US" sz="2400" dirty="0" smtClean="0">
                <a:solidFill>
                  <a:schemeClr val="accent1"/>
                </a:solidFill>
                <a:effectLst/>
              </a:rPr>
              <a:t>Carbon Rejection Processes (thermal)</a:t>
            </a:r>
            <a:endParaRPr lang="en-US" sz="1400" dirty="0" smtClean="0">
              <a:solidFill>
                <a:schemeClr val="accent1"/>
              </a:solidFill>
              <a:effectLst/>
            </a:endParaRPr>
          </a:p>
          <a:p>
            <a:pPr lvl="1">
              <a:defRPr/>
            </a:pPr>
            <a:r>
              <a:rPr lang="en-US" sz="1800" dirty="0" smtClean="0"/>
              <a:t>Delayed Coking</a:t>
            </a:r>
          </a:p>
          <a:p>
            <a:pPr lvl="1">
              <a:defRPr/>
            </a:pPr>
            <a:r>
              <a:rPr lang="en-US" sz="1800" dirty="0" smtClean="0"/>
              <a:t>Fluid Coking/FLEXICOKING</a:t>
            </a:r>
          </a:p>
          <a:p>
            <a:pPr>
              <a:defRPr/>
            </a:pPr>
            <a:endParaRPr lang="en-US" sz="2400" dirty="0" smtClean="0">
              <a:solidFill>
                <a:schemeClr val="accent1"/>
              </a:solidFill>
              <a:effectLst/>
            </a:endParaRPr>
          </a:p>
          <a:p>
            <a:pPr>
              <a:defRPr/>
            </a:pPr>
            <a:r>
              <a:rPr lang="en-US" sz="2400" dirty="0" smtClean="0">
                <a:solidFill>
                  <a:schemeClr val="accent1"/>
                </a:solidFill>
                <a:effectLst/>
              </a:rPr>
              <a:t>Hydrogen Addition (</a:t>
            </a:r>
            <a:r>
              <a:rPr lang="en-US" sz="2400" dirty="0" err="1" smtClean="0">
                <a:solidFill>
                  <a:schemeClr val="accent1"/>
                </a:solidFill>
                <a:effectLst/>
              </a:rPr>
              <a:t>Hydroconversion</a:t>
            </a:r>
            <a:r>
              <a:rPr lang="en-US" sz="2400" dirty="0" smtClean="0">
                <a:solidFill>
                  <a:schemeClr val="accent1"/>
                </a:solidFill>
                <a:effectLst/>
              </a:rPr>
              <a:t>)</a:t>
            </a:r>
          </a:p>
          <a:p>
            <a:pPr lvl="1">
              <a:defRPr/>
            </a:pPr>
            <a:r>
              <a:rPr lang="en-US" sz="1800" dirty="0" err="1" smtClean="0"/>
              <a:t>Residfiner</a:t>
            </a:r>
            <a:endParaRPr lang="en-US" sz="1800" dirty="0" smtClean="0"/>
          </a:p>
          <a:p>
            <a:pPr>
              <a:defRPr/>
            </a:pPr>
            <a:endParaRPr lang="en-US" sz="2400" dirty="0" smtClean="0">
              <a:solidFill>
                <a:schemeClr val="accent1"/>
              </a:solidFill>
              <a:effectLst/>
            </a:endParaRPr>
          </a:p>
          <a:p>
            <a:pPr>
              <a:defRPr/>
            </a:pPr>
            <a:r>
              <a:rPr lang="en-US" sz="2400" dirty="0" smtClean="0">
                <a:solidFill>
                  <a:schemeClr val="accent1"/>
                </a:solidFill>
                <a:effectLst/>
              </a:rPr>
              <a:t>Other Fuel Oil Reduction Steps</a:t>
            </a:r>
          </a:p>
          <a:p>
            <a:pPr lvl="1">
              <a:defRPr/>
            </a:pPr>
            <a:r>
              <a:rPr lang="en-US" sz="1800" dirty="0" err="1" smtClean="0"/>
              <a:t>Deasphalting</a:t>
            </a:r>
            <a:endParaRPr lang="en-US" sz="1800" dirty="0" smtClean="0"/>
          </a:p>
          <a:p>
            <a:pPr lvl="1">
              <a:defRPr/>
            </a:pPr>
            <a:r>
              <a:rPr lang="en-US" sz="1800" dirty="0" smtClean="0"/>
              <a:t>Partial Oxidation</a:t>
            </a:r>
            <a:endParaRPr lang="en-US" dirty="0" smtClean="0"/>
          </a:p>
          <a:p>
            <a:pPr>
              <a:buFontTx/>
              <a:buNone/>
              <a:defRPr/>
            </a:pPr>
            <a:endParaRPr lang="en-US" dirty="0" smtClean="0"/>
          </a:p>
        </p:txBody>
      </p:sp>
      <p:sp>
        <p:nvSpPr>
          <p:cNvPr id="198658" name="Rectangle 2"/>
          <p:cNvSpPr>
            <a:spLocks noGrp="1" noChangeArrowheads="1"/>
          </p:cNvSpPr>
          <p:nvPr>
            <p:ph type="title"/>
          </p:nvPr>
        </p:nvSpPr>
        <p:spPr/>
        <p:txBody>
          <a:bodyPr/>
          <a:lstStyle/>
          <a:p>
            <a:pPr>
              <a:defRPr/>
            </a:pPr>
            <a:r>
              <a:rPr lang="en-US" sz="3200" dirty="0" smtClean="0"/>
              <a:t>Residue Conversion Processes</a:t>
            </a:r>
            <a:endParaRPr lang="en-US" dirty="0" smtClean="0"/>
          </a:p>
        </p:txBody>
      </p:sp>
    </p:spTree>
    <p:extLst>
      <p:ext uri="{BB962C8B-B14F-4D97-AF65-F5344CB8AC3E}">
        <p14:creationId xmlns:p14="http://schemas.microsoft.com/office/powerpoint/2010/main" val="35246458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pPr>
              <a:defRPr/>
            </a:pPr>
            <a:r>
              <a:rPr lang="en-US" sz="3200" dirty="0" smtClean="0"/>
              <a:t>Conversion Processes</a:t>
            </a:r>
            <a:endParaRPr lang="en-US" dirty="0" smtClean="0"/>
          </a:p>
        </p:txBody>
      </p:sp>
      <p:graphicFrame>
        <p:nvGraphicFramePr>
          <p:cNvPr id="3" name="Content Placeholder 2"/>
          <p:cNvGraphicFramePr>
            <a:graphicFrameLocks noGrp="1"/>
          </p:cNvGraphicFramePr>
          <p:nvPr>
            <p:ph sz="quarter" idx="10"/>
            <p:extLst>
              <p:ext uri="{D42A27DB-BD31-4B8C-83A1-F6EECF244321}">
                <p14:modId xmlns:p14="http://schemas.microsoft.com/office/powerpoint/2010/main" val="2069425754"/>
              </p:ext>
            </p:extLst>
          </p:nvPr>
        </p:nvGraphicFramePr>
        <p:xfrm>
          <a:off x="723900" y="1055688"/>
          <a:ext cx="7696200" cy="2961640"/>
        </p:xfrm>
        <a:graphic>
          <a:graphicData uri="http://schemas.openxmlformats.org/drawingml/2006/table">
            <a:tbl>
              <a:tblPr firstRow="1" bandRow="1">
                <a:tableStyleId>{5C22544A-7EE6-4342-B048-85BDC9FD1C3A}</a:tableStyleId>
              </a:tblPr>
              <a:tblGrid>
                <a:gridCol w="1539240"/>
                <a:gridCol w="1170249"/>
                <a:gridCol w="998232"/>
                <a:gridCol w="1354745"/>
                <a:gridCol w="2633734"/>
              </a:tblGrid>
              <a:tr h="370840">
                <a:tc>
                  <a:txBody>
                    <a:bodyPr/>
                    <a:lstStyle/>
                    <a:p>
                      <a:pPr algn="ctr"/>
                      <a:r>
                        <a:rPr lang="en-US" sz="1400" dirty="0" smtClean="0"/>
                        <a:t>Process</a:t>
                      </a:r>
                      <a:endParaRPr lang="en-US" sz="1400" dirty="0"/>
                    </a:p>
                  </a:txBody>
                  <a:tcPr/>
                </a:tc>
                <a:tc>
                  <a:txBody>
                    <a:bodyPr/>
                    <a:lstStyle/>
                    <a:p>
                      <a:pPr algn="ctr"/>
                      <a:r>
                        <a:rPr lang="en-US" sz="1400" dirty="0" smtClean="0"/>
                        <a:t>Catalyst</a:t>
                      </a:r>
                      <a:endParaRPr lang="en-US" sz="1400" dirty="0"/>
                    </a:p>
                  </a:txBody>
                  <a:tcPr/>
                </a:tc>
                <a:tc>
                  <a:txBody>
                    <a:bodyPr/>
                    <a:lstStyle/>
                    <a:p>
                      <a:pPr algn="ctr"/>
                      <a:r>
                        <a:rPr lang="en-US" sz="1400" dirty="0" smtClean="0"/>
                        <a:t>H2</a:t>
                      </a:r>
                      <a:endParaRPr lang="en-US" sz="1400" dirty="0"/>
                    </a:p>
                  </a:txBody>
                  <a:tcPr/>
                </a:tc>
                <a:tc>
                  <a:txBody>
                    <a:bodyPr/>
                    <a:lstStyle/>
                    <a:p>
                      <a:pPr algn="ctr"/>
                      <a:r>
                        <a:rPr lang="en-US" sz="1400" dirty="0" smtClean="0"/>
                        <a:t>Feed</a:t>
                      </a:r>
                      <a:endParaRPr lang="en-US" sz="1400" dirty="0"/>
                    </a:p>
                  </a:txBody>
                  <a:tcPr/>
                </a:tc>
                <a:tc>
                  <a:txBody>
                    <a:bodyPr/>
                    <a:lstStyle/>
                    <a:p>
                      <a:pPr algn="ctr"/>
                      <a:r>
                        <a:rPr lang="en-US" sz="1400" dirty="0" smtClean="0"/>
                        <a:t>Carbon dispositioning</a:t>
                      </a:r>
                      <a:endParaRPr lang="en-US" sz="1400" dirty="0"/>
                    </a:p>
                  </a:txBody>
                  <a:tcPr/>
                </a:tc>
              </a:tr>
              <a:tr h="370840">
                <a:tc>
                  <a:txBody>
                    <a:bodyPr/>
                    <a:lstStyle/>
                    <a:p>
                      <a:r>
                        <a:rPr lang="en-US" sz="1600" dirty="0" smtClean="0"/>
                        <a:t>FCCU</a:t>
                      </a:r>
                      <a:endParaRPr lang="en-US" sz="1600" dirty="0"/>
                    </a:p>
                  </a:txBody>
                  <a:tcPr/>
                </a:tc>
                <a:tc>
                  <a:txBody>
                    <a:bodyPr/>
                    <a:lstStyle/>
                    <a:p>
                      <a:pPr algn="ctr"/>
                      <a:r>
                        <a:rPr lang="en-US" dirty="0" smtClean="0">
                          <a:solidFill>
                            <a:schemeClr val="tx2"/>
                          </a:solidFill>
                        </a:rPr>
                        <a:t>Yes</a:t>
                      </a:r>
                      <a:endParaRPr lang="en-US" dirty="0">
                        <a:solidFill>
                          <a:schemeClr val="tx2"/>
                        </a:solidFill>
                      </a:endParaRPr>
                    </a:p>
                  </a:txBody>
                  <a:tcPr/>
                </a:tc>
                <a:tc>
                  <a:txBody>
                    <a:bodyPr/>
                    <a:lstStyle/>
                    <a:p>
                      <a:pPr algn="ctr"/>
                      <a:r>
                        <a:rPr lang="en-US" dirty="0" smtClean="0"/>
                        <a:t>No</a:t>
                      </a:r>
                      <a:endParaRPr lang="en-US" dirty="0"/>
                    </a:p>
                  </a:txBody>
                  <a:tcPr/>
                </a:tc>
                <a:tc>
                  <a:txBody>
                    <a:bodyPr/>
                    <a:lstStyle/>
                    <a:p>
                      <a:pPr algn="ctr"/>
                      <a:r>
                        <a:rPr lang="en-US" dirty="0" smtClean="0"/>
                        <a:t>VGO</a:t>
                      </a:r>
                      <a:endParaRPr lang="en-US" dirty="0"/>
                    </a:p>
                  </a:txBody>
                  <a:tcPr/>
                </a:tc>
                <a:tc>
                  <a:txBody>
                    <a:bodyPr/>
                    <a:lstStyle/>
                    <a:p>
                      <a:r>
                        <a:rPr lang="en-US" dirty="0" smtClean="0"/>
                        <a:t>CO-CO2</a:t>
                      </a:r>
                      <a:endParaRPr lang="en-US" dirty="0"/>
                    </a:p>
                  </a:txBody>
                  <a:tcPr/>
                </a:tc>
              </a:tr>
              <a:tr h="370840">
                <a:tc>
                  <a:txBody>
                    <a:bodyPr/>
                    <a:lstStyle/>
                    <a:p>
                      <a:r>
                        <a:rPr lang="en-US" sz="1600" dirty="0" smtClean="0"/>
                        <a:t>Hydrocracker</a:t>
                      </a:r>
                      <a:endParaRPr lang="en-US" sz="1600" dirty="0"/>
                    </a:p>
                  </a:txBody>
                  <a:tcPr/>
                </a:tc>
                <a:tc>
                  <a:txBody>
                    <a:bodyPr/>
                    <a:lstStyle/>
                    <a:p>
                      <a:pPr algn="ctr"/>
                      <a:r>
                        <a:rPr lang="en-US" dirty="0" smtClean="0">
                          <a:solidFill>
                            <a:schemeClr val="tx2"/>
                          </a:solidFill>
                        </a:rPr>
                        <a:t>Yes</a:t>
                      </a:r>
                      <a:endParaRPr lang="en-US" dirty="0">
                        <a:solidFill>
                          <a:schemeClr val="tx2"/>
                        </a:solidFill>
                      </a:endParaRPr>
                    </a:p>
                  </a:txBody>
                  <a:tcPr/>
                </a:tc>
                <a:tc>
                  <a:txBody>
                    <a:bodyPr/>
                    <a:lstStyle/>
                    <a:p>
                      <a:pPr algn="ctr"/>
                      <a:r>
                        <a:rPr lang="en-US" dirty="0" smtClean="0">
                          <a:solidFill>
                            <a:schemeClr val="tx2"/>
                          </a:solidFill>
                        </a:rPr>
                        <a:t>Yes</a:t>
                      </a:r>
                      <a:endParaRPr lang="en-US" dirty="0">
                        <a:solidFill>
                          <a:schemeClr val="tx2"/>
                        </a:solidFill>
                      </a:endParaRPr>
                    </a:p>
                  </a:txBody>
                  <a:tcPr/>
                </a:tc>
                <a:tc>
                  <a:txBody>
                    <a:bodyPr/>
                    <a:lstStyle/>
                    <a:p>
                      <a:pPr algn="ctr"/>
                      <a:r>
                        <a:rPr lang="en-US" dirty="0" smtClean="0"/>
                        <a:t>VGO</a:t>
                      </a:r>
                      <a:endParaRPr lang="en-US" dirty="0"/>
                    </a:p>
                  </a:txBody>
                  <a:tcPr/>
                </a:tc>
                <a:tc>
                  <a:txBody>
                    <a:bodyPr/>
                    <a:lstStyle/>
                    <a:p>
                      <a:r>
                        <a:rPr lang="en-US" dirty="0" smtClean="0"/>
                        <a:t>HC</a:t>
                      </a:r>
                      <a:endParaRPr lang="en-US" dirty="0"/>
                    </a:p>
                  </a:txBody>
                  <a:tcPr/>
                </a:tc>
              </a:tr>
              <a:tr h="370840">
                <a:tc>
                  <a:txBody>
                    <a:bodyPr/>
                    <a:lstStyle/>
                    <a:p>
                      <a:r>
                        <a:rPr lang="en-US" sz="1600" dirty="0" err="1" smtClean="0"/>
                        <a:t>Visbreaker</a:t>
                      </a:r>
                      <a:endParaRPr lang="en-US" sz="1600" dirty="0"/>
                    </a:p>
                  </a:txBody>
                  <a:tcPr/>
                </a:tc>
                <a:tc>
                  <a:txBody>
                    <a:bodyPr/>
                    <a:lstStyle/>
                    <a:p>
                      <a:pPr algn="ctr"/>
                      <a:r>
                        <a:rPr lang="en-US" dirty="0" smtClean="0"/>
                        <a:t>No</a:t>
                      </a:r>
                      <a:endParaRPr lang="en-US" dirty="0"/>
                    </a:p>
                  </a:txBody>
                  <a:tcPr/>
                </a:tc>
                <a:tc>
                  <a:txBody>
                    <a:bodyPr/>
                    <a:lstStyle/>
                    <a:p>
                      <a:pPr algn="ctr"/>
                      <a:r>
                        <a:rPr lang="en-US" dirty="0" smtClean="0"/>
                        <a:t>No</a:t>
                      </a:r>
                      <a:endParaRPr lang="en-US" dirty="0"/>
                    </a:p>
                  </a:txBody>
                  <a:tcPr/>
                </a:tc>
                <a:tc>
                  <a:txBody>
                    <a:bodyPr/>
                    <a:lstStyle/>
                    <a:p>
                      <a:pPr algn="ctr"/>
                      <a:r>
                        <a:rPr lang="en-US" dirty="0" err="1" smtClean="0"/>
                        <a:t>Resid</a:t>
                      </a:r>
                      <a:endParaRPr lang="en-US" dirty="0"/>
                    </a:p>
                  </a:txBody>
                  <a:tcPr/>
                </a:tc>
                <a:tc>
                  <a:txBody>
                    <a:bodyPr/>
                    <a:lstStyle/>
                    <a:p>
                      <a:r>
                        <a:rPr lang="en-US" dirty="0" smtClean="0"/>
                        <a:t>HC</a:t>
                      </a:r>
                      <a:endParaRPr lang="en-US" dirty="0"/>
                    </a:p>
                  </a:txBody>
                  <a:tcPr/>
                </a:tc>
              </a:tr>
              <a:tr h="285432">
                <a:tc>
                  <a:txBody>
                    <a:bodyPr/>
                    <a:lstStyle/>
                    <a:p>
                      <a:r>
                        <a:rPr lang="en-US" sz="1600" dirty="0" smtClean="0"/>
                        <a:t>Delayed Coker</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No</a:t>
                      </a:r>
                      <a:endParaRPr lang="en-US" dirty="0"/>
                    </a:p>
                  </a:txBody>
                  <a:tcPr/>
                </a:tc>
                <a:tc>
                  <a:txBody>
                    <a:bodyPr/>
                    <a:lstStyle/>
                    <a:p>
                      <a:pPr algn="ctr"/>
                      <a:r>
                        <a:rPr lang="en-US" dirty="0" smtClean="0"/>
                        <a:t>No</a:t>
                      </a:r>
                      <a:endParaRPr lang="en-US" dirty="0"/>
                    </a:p>
                  </a:txBody>
                  <a:tcPr/>
                </a:tc>
                <a:tc>
                  <a:txBody>
                    <a:bodyPr/>
                    <a:lstStyle/>
                    <a:p>
                      <a:pPr algn="ctr"/>
                      <a:r>
                        <a:rPr lang="en-US" dirty="0" err="1" smtClean="0"/>
                        <a:t>Resid</a:t>
                      </a:r>
                      <a:endParaRPr lang="en-US" dirty="0"/>
                    </a:p>
                  </a:txBody>
                  <a:tcPr/>
                </a:tc>
                <a:tc>
                  <a:txBody>
                    <a:bodyPr/>
                    <a:lstStyle/>
                    <a:p>
                      <a:r>
                        <a:rPr lang="en-US" dirty="0" smtClean="0"/>
                        <a:t>Cokes</a:t>
                      </a:r>
                      <a:endParaRPr lang="en-US" dirty="0"/>
                    </a:p>
                  </a:txBody>
                  <a:tcPr/>
                </a:tc>
              </a:tr>
              <a:tr h="370840">
                <a:tc>
                  <a:txBody>
                    <a:bodyPr/>
                    <a:lstStyle/>
                    <a:p>
                      <a:r>
                        <a:rPr lang="en-US" sz="1600" dirty="0" smtClean="0"/>
                        <a:t>FXK</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No</a:t>
                      </a:r>
                      <a:endParaRPr lang="en-US" dirty="0"/>
                    </a:p>
                  </a:txBody>
                  <a:tcPr/>
                </a:tc>
                <a:tc>
                  <a:txBody>
                    <a:bodyPr/>
                    <a:lstStyle/>
                    <a:p>
                      <a:pPr algn="ctr"/>
                      <a:r>
                        <a:rPr lang="en-US" dirty="0" smtClean="0"/>
                        <a:t>No</a:t>
                      </a:r>
                      <a:endParaRPr lang="en-US" dirty="0"/>
                    </a:p>
                  </a:txBody>
                  <a:tcPr/>
                </a:tc>
                <a:tc>
                  <a:txBody>
                    <a:bodyPr/>
                    <a:lstStyle/>
                    <a:p>
                      <a:pPr algn="ctr"/>
                      <a:r>
                        <a:rPr lang="en-US" dirty="0" err="1" smtClean="0"/>
                        <a:t>Resid</a:t>
                      </a:r>
                      <a:endParaRPr lang="en-US" dirty="0"/>
                    </a:p>
                  </a:txBody>
                  <a:tcPr/>
                </a:tc>
                <a:tc>
                  <a:txBody>
                    <a:bodyPr/>
                    <a:lstStyle/>
                    <a:p>
                      <a:r>
                        <a:rPr lang="en-US" dirty="0" smtClean="0"/>
                        <a:t>CO-CO2</a:t>
                      </a:r>
                      <a:endParaRPr lang="en-US" dirty="0"/>
                    </a:p>
                  </a:txBody>
                  <a:tcPr/>
                </a:tc>
              </a:tr>
              <a:tr h="370840">
                <a:tc>
                  <a:txBody>
                    <a:bodyPr/>
                    <a:lstStyle/>
                    <a:p>
                      <a:r>
                        <a:rPr lang="en-US" sz="1600" smtClean="0"/>
                        <a:t>De-asphalter</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No</a:t>
                      </a:r>
                      <a:endParaRPr lang="en-US" dirty="0"/>
                    </a:p>
                  </a:txBody>
                  <a:tcPr/>
                </a:tc>
                <a:tc>
                  <a:txBody>
                    <a:bodyPr/>
                    <a:lstStyle/>
                    <a:p>
                      <a:pPr algn="ctr"/>
                      <a:r>
                        <a:rPr lang="en-US" dirty="0" smtClean="0"/>
                        <a:t>No</a:t>
                      </a:r>
                      <a:endParaRPr lang="en-US" dirty="0"/>
                    </a:p>
                  </a:txBody>
                  <a:tcPr/>
                </a:tc>
                <a:tc>
                  <a:txBody>
                    <a:bodyPr/>
                    <a:lstStyle/>
                    <a:p>
                      <a:pPr algn="ctr"/>
                      <a:r>
                        <a:rPr lang="en-US" smtClean="0"/>
                        <a:t>Resid</a:t>
                      </a:r>
                      <a:endParaRPr lang="en-US"/>
                    </a:p>
                  </a:txBody>
                  <a:tcPr/>
                </a:tc>
                <a:tc>
                  <a:txBody>
                    <a:bodyPr/>
                    <a:lstStyle/>
                    <a:p>
                      <a:r>
                        <a:rPr lang="en-US" dirty="0" smtClean="0"/>
                        <a:t>Asphalt</a:t>
                      </a:r>
                      <a:endParaRPr lang="en-US" dirty="0"/>
                    </a:p>
                  </a:txBody>
                  <a:tcPr/>
                </a:tc>
              </a:tr>
              <a:tr h="370840">
                <a:tc>
                  <a:txBody>
                    <a:bodyPr/>
                    <a:lstStyle/>
                    <a:p>
                      <a:r>
                        <a:rPr lang="en-US" sz="1600" dirty="0" err="1" smtClean="0"/>
                        <a:t>Residfiner</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2"/>
                          </a:solidFill>
                        </a:rPr>
                        <a:t>Yes</a:t>
                      </a:r>
                      <a:endParaRPr lang="en-US" dirty="0">
                        <a:solidFill>
                          <a:schemeClr val="tx2"/>
                        </a:solidFill>
                      </a:endParaRPr>
                    </a:p>
                  </a:txBody>
                  <a:tcPr/>
                </a:tc>
                <a:tc>
                  <a:txBody>
                    <a:bodyPr/>
                    <a:lstStyle/>
                    <a:p>
                      <a:pPr algn="ctr"/>
                      <a:r>
                        <a:rPr lang="en-US" dirty="0" smtClean="0">
                          <a:solidFill>
                            <a:schemeClr val="tx2"/>
                          </a:solidFill>
                        </a:rPr>
                        <a:t>Yes</a:t>
                      </a:r>
                      <a:endParaRPr lang="en-US" dirty="0">
                        <a:solidFill>
                          <a:schemeClr val="tx2"/>
                        </a:solidFill>
                      </a:endParaRPr>
                    </a:p>
                  </a:txBody>
                  <a:tcPr/>
                </a:tc>
                <a:tc>
                  <a:txBody>
                    <a:bodyPr/>
                    <a:lstStyle/>
                    <a:p>
                      <a:pPr algn="ctr"/>
                      <a:r>
                        <a:rPr lang="en-US" dirty="0" err="1" smtClean="0"/>
                        <a:t>Resid</a:t>
                      </a:r>
                      <a:endParaRPr lang="en-US" dirty="0"/>
                    </a:p>
                  </a:txBody>
                  <a:tcPr/>
                </a:tc>
                <a:tc>
                  <a:txBody>
                    <a:bodyPr/>
                    <a:lstStyle/>
                    <a:p>
                      <a:r>
                        <a:rPr lang="en-US" dirty="0" smtClean="0"/>
                        <a:t>HC</a:t>
                      </a:r>
                      <a:endParaRPr lang="en-US" dirty="0"/>
                    </a:p>
                  </a:txBody>
                  <a:tcPr/>
                </a:tc>
              </a:tr>
            </a:tbl>
          </a:graphicData>
        </a:graphic>
      </p:graphicFrame>
      <p:cxnSp>
        <p:nvCxnSpPr>
          <p:cNvPr id="4" name="Straight Connector 3"/>
          <p:cNvCxnSpPr/>
          <p:nvPr/>
        </p:nvCxnSpPr>
        <p:spPr>
          <a:xfrm>
            <a:off x="694944" y="2133600"/>
            <a:ext cx="7734300" cy="0"/>
          </a:xfrm>
          <a:prstGeom prst="line">
            <a:avLst/>
          </a:prstGeom>
          <a:ln w="190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75262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7200" y="914400"/>
            <a:ext cx="8225399" cy="4813300"/>
          </a:xfrm>
        </p:spPr>
        <p:txBody>
          <a:bodyPr/>
          <a:lstStyle/>
          <a:p>
            <a:pPr marL="0" indent="0" algn="ctr">
              <a:buNone/>
            </a:pPr>
            <a:endParaRPr lang="en-US" sz="4400" b="1" dirty="0" smtClean="0"/>
          </a:p>
          <a:p>
            <a:pPr marL="0" indent="0" algn="ctr">
              <a:buNone/>
            </a:pPr>
            <a:endParaRPr lang="en-US" sz="4400" b="1" dirty="0"/>
          </a:p>
          <a:p>
            <a:pPr marL="0" indent="0" algn="ctr">
              <a:buNone/>
            </a:pPr>
            <a:endParaRPr lang="en-US" sz="4400" b="1" dirty="0" smtClean="0"/>
          </a:p>
          <a:p>
            <a:pPr marL="0" indent="0" algn="ctr">
              <a:buNone/>
            </a:pPr>
            <a:r>
              <a:rPr lang="en-US" sz="4400" b="1" dirty="0" err="1" smtClean="0"/>
              <a:t>Sulphur</a:t>
            </a:r>
            <a:r>
              <a:rPr lang="en-US" sz="4400" b="1" dirty="0" smtClean="0"/>
              <a:t> Reduction</a:t>
            </a:r>
            <a:endParaRPr lang="en-US" sz="4400" b="1" dirty="0"/>
          </a:p>
        </p:txBody>
      </p:sp>
    </p:spTree>
    <p:extLst>
      <p:ext uri="{BB962C8B-B14F-4D97-AF65-F5344CB8AC3E}">
        <p14:creationId xmlns:p14="http://schemas.microsoft.com/office/powerpoint/2010/main" val="259295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a:defRPr/>
            </a:pPr>
            <a:r>
              <a:rPr lang="en-US" sz="3200" dirty="0" err="1" smtClean="0">
                <a:solidFill>
                  <a:srgbClr val="FF0000"/>
                </a:solidFill>
                <a:effectLst/>
              </a:rPr>
              <a:t>Hydrotreaters</a:t>
            </a:r>
            <a:r>
              <a:rPr lang="en-US" sz="3200" dirty="0" smtClean="0">
                <a:solidFill>
                  <a:srgbClr val="FF0000"/>
                </a:solidFill>
                <a:effectLst/>
              </a:rPr>
              <a:t> in a High Conversion Refinery</a:t>
            </a:r>
          </a:p>
        </p:txBody>
      </p:sp>
      <p:sp>
        <p:nvSpPr>
          <p:cNvPr id="6148" name="Slide Number Placeholder 5"/>
          <p:cNvSpPr>
            <a:spLocks noGrp="1"/>
          </p:cNvSpPr>
          <p:nvPr>
            <p:ph type="sldNum" sz="quarter" idx="4294967295"/>
          </p:nvPr>
        </p:nvSpPr>
        <p:spPr>
          <a:xfrm>
            <a:off x="0" y="6400800"/>
            <a:ext cx="1905000" cy="457200"/>
          </a:xfrm>
          <a:prstGeom prst="rect">
            <a:avLst/>
          </a:prstGeom>
          <a:noFill/>
        </p:spPr>
        <p:txBody>
          <a:bodyPr/>
          <a:lstStyle>
            <a:lvl1pPr>
              <a:defRPr sz="1200" b="1">
                <a:solidFill>
                  <a:schemeClr val="hlink"/>
                </a:solidFill>
                <a:latin typeface="Arial" pitchFamily="34" charset="0"/>
              </a:defRPr>
            </a:lvl1pPr>
            <a:lvl2pPr marL="742950" indent="-285750">
              <a:defRPr sz="1200" b="1">
                <a:solidFill>
                  <a:schemeClr val="hlink"/>
                </a:solidFill>
                <a:latin typeface="Arial" pitchFamily="34" charset="0"/>
              </a:defRPr>
            </a:lvl2pPr>
            <a:lvl3pPr marL="1143000" indent="-228600">
              <a:defRPr sz="1200" b="1">
                <a:solidFill>
                  <a:schemeClr val="hlink"/>
                </a:solidFill>
                <a:latin typeface="Arial" pitchFamily="34" charset="0"/>
              </a:defRPr>
            </a:lvl3pPr>
            <a:lvl4pPr marL="1600200" indent="-228600">
              <a:defRPr sz="1200" b="1">
                <a:solidFill>
                  <a:schemeClr val="hlink"/>
                </a:solidFill>
                <a:latin typeface="Arial" pitchFamily="34" charset="0"/>
              </a:defRPr>
            </a:lvl4pPr>
            <a:lvl5pPr marL="2057400" indent="-228600">
              <a:defRPr sz="1200" b="1">
                <a:solidFill>
                  <a:schemeClr val="hlink"/>
                </a:solidFill>
                <a:latin typeface="Arial" pitchFamily="34" charset="0"/>
              </a:defRPr>
            </a:lvl5pPr>
            <a:lvl6pPr marL="2514600" indent="-228600" algn="ctr" eaLnBrk="0" fontAlgn="base" hangingPunct="0">
              <a:spcBef>
                <a:spcPct val="0"/>
              </a:spcBef>
              <a:spcAft>
                <a:spcPct val="0"/>
              </a:spcAft>
              <a:defRPr sz="1200" b="1">
                <a:solidFill>
                  <a:schemeClr val="hlink"/>
                </a:solidFill>
                <a:latin typeface="Arial" pitchFamily="34" charset="0"/>
              </a:defRPr>
            </a:lvl6pPr>
            <a:lvl7pPr marL="2971800" indent="-228600" algn="ctr" eaLnBrk="0" fontAlgn="base" hangingPunct="0">
              <a:spcBef>
                <a:spcPct val="0"/>
              </a:spcBef>
              <a:spcAft>
                <a:spcPct val="0"/>
              </a:spcAft>
              <a:defRPr sz="1200" b="1">
                <a:solidFill>
                  <a:schemeClr val="hlink"/>
                </a:solidFill>
                <a:latin typeface="Arial" pitchFamily="34" charset="0"/>
              </a:defRPr>
            </a:lvl7pPr>
            <a:lvl8pPr marL="3429000" indent="-228600" algn="ctr" eaLnBrk="0" fontAlgn="base" hangingPunct="0">
              <a:spcBef>
                <a:spcPct val="0"/>
              </a:spcBef>
              <a:spcAft>
                <a:spcPct val="0"/>
              </a:spcAft>
              <a:defRPr sz="1200" b="1">
                <a:solidFill>
                  <a:schemeClr val="hlink"/>
                </a:solidFill>
                <a:latin typeface="Arial" pitchFamily="34" charset="0"/>
              </a:defRPr>
            </a:lvl8pPr>
            <a:lvl9pPr marL="3886200" indent="-228600" algn="ctr" eaLnBrk="0" fontAlgn="base" hangingPunct="0">
              <a:spcBef>
                <a:spcPct val="0"/>
              </a:spcBef>
              <a:spcAft>
                <a:spcPct val="0"/>
              </a:spcAft>
              <a:defRPr sz="1200" b="1">
                <a:solidFill>
                  <a:schemeClr val="hlink"/>
                </a:solidFill>
                <a:latin typeface="Arial" pitchFamily="34" charset="0"/>
              </a:defRPr>
            </a:lvl9pPr>
          </a:lstStyle>
          <a:p>
            <a:fld id="{C5016213-83DF-4BBD-9DDD-7D4B3A32D56D}" type="slidenum">
              <a:rPr lang="en-US" altLang="en-US" sz="1000" b="0">
                <a:solidFill>
                  <a:srgbClr val="FFFFFF"/>
                </a:solidFill>
              </a:rPr>
              <a:pPr/>
              <a:t>24</a:t>
            </a:fld>
            <a:endParaRPr lang="en-US" altLang="en-US" sz="1000" b="0">
              <a:solidFill>
                <a:srgbClr val="FFFFFF"/>
              </a:solidFill>
            </a:endParaRPr>
          </a:p>
        </p:txBody>
      </p:sp>
      <p:graphicFrame>
        <p:nvGraphicFramePr>
          <p:cNvPr id="6151" name="Object 94"/>
          <p:cNvGraphicFramePr>
            <a:graphicFrameLocks noGrp="1" noChangeAspect="1"/>
          </p:cNvGraphicFramePr>
          <p:nvPr>
            <p:ph idx="4294967295"/>
          </p:nvPr>
        </p:nvGraphicFramePr>
        <p:xfrm>
          <a:off x="0" y="1371600"/>
          <a:ext cx="7075488" cy="4800600"/>
        </p:xfrm>
        <a:graphic>
          <a:graphicData uri="http://schemas.openxmlformats.org/presentationml/2006/ole">
            <mc:AlternateContent xmlns:mc="http://schemas.openxmlformats.org/markup-compatibility/2006">
              <mc:Choice xmlns:v="urn:schemas-microsoft-com:vml" Requires="v">
                <p:oleObj spid="_x0000_s13328" name="Visio" r:id="rId4" imgW="9946386" imgH="6748272" progId="Visio.Drawing.6">
                  <p:embed/>
                </p:oleObj>
              </mc:Choice>
              <mc:Fallback>
                <p:oleObj name="Visio" r:id="rId4" imgW="9946386" imgH="6748272"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71600"/>
                        <a:ext cx="7075488"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cxnSp>
        <p:nvCxnSpPr>
          <p:cNvPr id="8" name="Straight Arrow Connector 7"/>
          <p:cNvCxnSpPr/>
          <p:nvPr/>
        </p:nvCxnSpPr>
        <p:spPr bwMode="auto">
          <a:xfrm>
            <a:off x="6019800" y="4385187"/>
            <a:ext cx="533400" cy="0"/>
          </a:xfrm>
          <a:prstGeom prst="straightConnector1">
            <a:avLst/>
          </a:prstGeom>
          <a:noFill/>
          <a:ln w="12700" cap="flat" cmpd="sng" algn="ctr">
            <a:solidFill>
              <a:schemeClr val="bg2"/>
            </a:solidFill>
            <a:prstDash val="solid"/>
            <a:round/>
            <a:headEnd type="none" w="med" len="med"/>
            <a:tailEnd type="arrow"/>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1"/>
          <p:cNvSpPr/>
          <p:nvPr/>
        </p:nvSpPr>
        <p:spPr>
          <a:xfrm>
            <a:off x="5901186" y="3653541"/>
            <a:ext cx="694427" cy="449605"/>
          </a:xfrm>
          <a:prstGeom prst="rect">
            <a:avLst/>
          </a:prstGeom>
          <a:solidFill>
            <a:srgbClr val="FFFF00"/>
          </a:solidFill>
          <a:ln w="12700">
            <a:solidFill>
              <a:schemeClr val="bg2"/>
            </a:solidFill>
          </a:ln>
          <a:effectLst>
            <a:outerShdw dist="127000" dir="2700000" algn="tl" rotWithShape="0">
              <a:prstClr val="black">
                <a:alpha val="62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5867400" y="3705029"/>
            <a:ext cx="838200" cy="261610"/>
          </a:xfrm>
          <a:prstGeom prst="rect">
            <a:avLst/>
          </a:prstGeom>
          <a:noFill/>
        </p:spPr>
        <p:txBody>
          <a:bodyPr wrap="square" rtlCol="0">
            <a:spAutoFit/>
          </a:bodyPr>
          <a:lstStyle/>
          <a:p>
            <a:r>
              <a:rPr lang="en-US" sz="1100" b="1" dirty="0" err="1" smtClean="0">
                <a:solidFill>
                  <a:schemeClr val="bg2"/>
                </a:solidFill>
                <a:latin typeface="Calibri" panose="020F0502020204030204" pitchFamily="34" charset="0"/>
                <a:cs typeface="Calibri" panose="020F0502020204030204" pitchFamily="34" charset="0"/>
              </a:rPr>
              <a:t>Scanfine</a:t>
            </a:r>
            <a:r>
              <a:rPr lang="en-US" sz="1100" b="1" dirty="0" err="1">
                <a:solidFill>
                  <a:schemeClr val="bg2"/>
                </a:solidFill>
                <a:latin typeface="Calibri" panose="020F0502020204030204" pitchFamily="34" charset="0"/>
                <a:cs typeface="Calibri" panose="020F0502020204030204" pitchFamily="34" charset="0"/>
              </a:rPr>
              <a:t>r</a:t>
            </a:r>
            <a:endParaRPr lang="en-US" sz="1100" b="1"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93431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0" y="914400"/>
            <a:ext cx="9144000" cy="4813300"/>
          </a:xfrm>
        </p:spPr>
        <p:txBody>
          <a:bodyPr/>
          <a:lstStyle/>
          <a:p>
            <a:pPr marL="0" indent="0" algn="ctr">
              <a:buNone/>
            </a:pPr>
            <a:endParaRPr lang="en-US" sz="4400" b="1" dirty="0" smtClean="0"/>
          </a:p>
          <a:p>
            <a:pPr marL="0" indent="0" algn="ctr">
              <a:buNone/>
            </a:pPr>
            <a:endParaRPr lang="en-US" sz="4400" b="1" dirty="0"/>
          </a:p>
          <a:p>
            <a:pPr marL="0" indent="0" algn="ctr">
              <a:buNone/>
            </a:pPr>
            <a:endParaRPr lang="en-US" sz="4400" b="1" dirty="0" smtClean="0"/>
          </a:p>
          <a:p>
            <a:pPr marL="0" indent="0" algn="ctr">
              <a:buNone/>
            </a:pPr>
            <a:r>
              <a:rPr lang="en-US" sz="4400" b="1" dirty="0" smtClean="0"/>
              <a:t>Back-Up</a:t>
            </a:r>
            <a:endParaRPr lang="en-US" sz="4400" b="1" dirty="0"/>
          </a:p>
        </p:txBody>
      </p:sp>
    </p:spTree>
    <p:extLst>
      <p:ext uri="{BB962C8B-B14F-4D97-AF65-F5344CB8AC3E}">
        <p14:creationId xmlns:p14="http://schemas.microsoft.com/office/powerpoint/2010/main" val="15688501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Back-up</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055688"/>
            <a:ext cx="3914775" cy="3127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0074" y="4368128"/>
            <a:ext cx="3590925" cy="338554"/>
          </a:xfrm>
          <a:prstGeom prst="rect">
            <a:avLst/>
          </a:prstGeom>
          <a:noFill/>
        </p:spPr>
        <p:txBody>
          <a:bodyPr wrap="square" rtlCol="0">
            <a:spAutoFit/>
          </a:bodyPr>
          <a:lstStyle/>
          <a:p>
            <a:pPr algn="ctr" defTabSz="457200" fontAlgn="base">
              <a:spcBef>
                <a:spcPct val="0"/>
              </a:spcBef>
              <a:spcAft>
                <a:spcPct val="0"/>
              </a:spcAft>
            </a:pPr>
            <a:r>
              <a:rPr lang="en-US" sz="1600" dirty="0" smtClean="0">
                <a:solidFill>
                  <a:srgbClr val="000000"/>
                </a:solidFill>
              </a:rPr>
              <a:t>Fluid Catalytic Cracking unit</a:t>
            </a:r>
            <a:endParaRPr lang="en-US" sz="1600" dirty="0">
              <a:solidFill>
                <a:srgbClr val="000000"/>
              </a:solidFill>
            </a:endParaRPr>
          </a:p>
        </p:txBody>
      </p:sp>
      <p:sp>
        <p:nvSpPr>
          <p:cNvPr id="7" name="TextBox 6"/>
          <p:cNvSpPr txBox="1"/>
          <p:nvPr/>
        </p:nvSpPr>
        <p:spPr>
          <a:xfrm>
            <a:off x="4829174" y="4368128"/>
            <a:ext cx="3590925" cy="338554"/>
          </a:xfrm>
          <a:prstGeom prst="rect">
            <a:avLst/>
          </a:prstGeom>
          <a:noFill/>
        </p:spPr>
        <p:txBody>
          <a:bodyPr wrap="square" rtlCol="0">
            <a:spAutoFit/>
          </a:bodyPr>
          <a:lstStyle/>
          <a:p>
            <a:pPr algn="ctr" defTabSz="457200" fontAlgn="base">
              <a:spcBef>
                <a:spcPct val="0"/>
              </a:spcBef>
              <a:spcAft>
                <a:spcPct val="0"/>
              </a:spcAft>
            </a:pPr>
            <a:r>
              <a:rPr lang="en-US" sz="1600" dirty="0" smtClean="0">
                <a:solidFill>
                  <a:srgbClr val="000000"/>
                </a:solidFill>
              </a:rPr>
              <a:t>Delayed Coker</a:t>
            </a:r>
            <a:endParaRPr lang="en-US" sz="1600" dirty="0">
              <a:solidFill>
                <a:srgbClr val="000000"/>
              </a:solidFill>
            </a:endParaRPr>
          </a:p>
        </p:txBody>
      </p:sp>
      <p:sp>
        <p:nvSpPr>
          <p:cNvPr id="5" name="Rectangle 4"/>
          <p:cNvSpPr/>
          <p:nvPr/>
        </p:nvSpPr>
        <p:spPr>
          <a:xfrm>
            <a:off x="457200" y="1055688"/>
            <a:ext cx="3895725" cy="3127852"/>
          </a:xfrm>
          <a:prstGeom prst="rect">
            <a:avLst/>
          </a:prstGeom>
          <a:noFill/>
          <a:ln w="127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base">
              <a:spcBef>
                <a:spcPct val="0"/>
              </a:spcBef>
              <a:spcAft>
                <a:spcPct val="0"/>
              </a:spcAft>
            </a:pPr>
            <a:endParaRPr lang="en-US">
              <a:solidFill>
                <a:srgbClr val="000000"/>
              </a:solidFill>
            </a:endParaRPr>
          </a:p>
        </p:txBody>
      </p:sp>
      <p:pic>
        <p:nvPicPr>
          <p:cNvPr id="2" name="Picture 1"/>
          <p:cNvPicPr>
            <a:picLocks noChangeAspect="1"/>
          </p:cNvPicPr>
          <p:nvPr/>
        </p:nvPicPr>
        <p:blipFill>
          <a:blip r:embed="rId3"/>
          <a:stretch>
            <a:fillRect/>
          </a:stretch>
        </p:blipFill>
        <p:spPr>
          <a:xfrm>
            <a:off x="4572000" y="914400"/>
            <a:ext cx="3571875" cy="4305300"/>
          </a:xfrm>
          <a:prstGeom prst="rect">
            <a:avLst/>
          </a:prstGeom>
        </p:spPr>
      </p:pic>
      <p:sp>
        <p:nvSpPr>
          <p:cNvPr id="9" name="TextBox 8"/>
          <p:cNvSpPr txBox="1"/>
          <p:nvPr/>
        </p:nvSpPr>
        <p:spPr>
          <a:xfrm>
            <a:off x="4552950" y="5519049"/>
            <a:ext cx="3590925" cy="338554"/>
          </a:xfrm>
          <a:prstGeom prst="rect">
            <a:avLst/>
          </a:prstGeom>
          <a:noFill/>
        </p:spPr>
        <p:txBody>
          <a:bodyPr wrap="square" rtlCol="0">
            <a:spAutoFit/>
          </a:bodyPr>
          <a:lstStyle/>
          <a:p>
            <a:pPr algn="ctr" defTabSz="457200" fontAlgn="base">
              <a:spcBef>
                <a:spcPct val="0"/>
              </a:spcBef>
              <a:spcAft>
                <a:spcPct val="0"/>
              </a:spcAft>
            </a:pPr>
            <a:r>
              <a:rPr lang="en-US" sz="1600" dirty="0" err="1" smtClean="0">
                <a:solidFill>
                  <a:srgbClr val="000000"/>
                </a:solidFill>
              </a:rPr>
              <a:t>Visbreaker</a:t>
            </a:r>
            <a:endParaRPr lang="en-US" sz="1600" dirty="0">
              <a:solidFill>
                <a:srgbClr val="000000"/>
              </a:solidFill>
            </a:endParaRPr>
          </a:p>
        </p:txBody>
      </p:sp>
    </p:spTree>
    <p:extLst>
      <p:ext uri="{BB962C8B-B14F-4D97-AF65-F5344CB8AC3E}">
        <p14:creationId xmlns:p14="http://schemas.microsoft.com/office/powerpoint/2010/main" val="1233756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Back-up</a:t>
            </a:r>
            <a:endParaRPr lang="en-US" dirty="0"/>
          </a:p>
        </p:txBody>
      </p:sp>
      <p:sp>
        <p:nvSpPr>
          <p:cNvPr id="7" name="TextBox 6"/>
          <p:cNvSpPr txBox="1"/>
          <p:nvPr/>
        </p:nvSpPr>
        <p:spPr>
          <a:xfrm>
            <a:off x="371814" y="4343400"/>
            <a:ext cx="3590925" cy="338554"/>
          </a:xfrm>
          <a:prstGeom prst="rect">
            <a:avLst/>
          </a:prstGeom>
          <a:noFill/>
        </p:spPr>
        <p:txBody>
          <a:bodyPr wrap="square" rtlCol="0">
            <a:spAutoFit/>
          </a:bodyPr>
          <a:lstStyle/>
          <a:p>
            <a:pPr algn="ctr" defTabSz="457200" fontAlgn="base">
              <a:spcBef>
                <a:spcPct val="0"/>
              </a:spcBef>
              <a:spcAft>
                <a:spcPct val="0"/>
              </a:spcAft>
            </a:pPr>
            <a:r>
              <a:rPr lang="en-US" sz="1600" dirty="0" smtClean="0">
                <a:solidFill>
                  <a:srgbClr val="000000"/>
                </a:solidFill>
              </a:rPr>
              <a:t>Delayed Coker</a:t>
            </a:r>
            <a:endParaRPr lang="en-US" sz="1600" dirty="0">
              <a:solidFill>
                <a:srgbClr val="000000"/>
              </a:solidFill>
            </a:endParaRPr>
          </a:p>
        </p:txBody>
      </p:sp>
      <p:sp>
        <p:nvSpPr>
          <p:cNvPr id="5" name="Rectangle 4"/>
          <p:cNvSpPr/>
          <p:nvPr/>
        </p:nvSpPr>
        <p:spPr>
          <a:xfrm>
            <a:off x="457200" y="1055688"/>
            <a:ext cx="3895725" cy="3127852"/>
          </a:xfrm>
          <a:prstGeom prst="rect">
            <a:avLst/>
          </a:prstGeom>
          <a:noFill/>
          <a:ln w="127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base">
              <a:spcBef>
                <a:spcPct val="0"/>
              </a:spcBef>
              <a:spcAft>
                <a:spcPct val="0"/>
              </a:spcAft>
            </a:pPr>
            <a:endParaRPr lang="en-US">
              <a:solidFill>
                <a:srgbClr val="000000"/>
              </a:solidFill>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4" y="1055688"/>
            <a:ext cx="3995738" cy="3127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3"/>
          <a:stretch>
            <a:fillRect/>
          </a:stretch>
        </p:blipFill>
        <p:spPr>
          <a:xfrm>
            <a:off x="4236583" y="1055688"/>
            <a:ext cx="3995737" cy="2973185"/>
          </a:xfrm>
          <a:prstGeom prst="rect">
            <a:avLst/>
          </a:prstGeom>
        </p:spPr>
      </p:pic>
      <p:sp>
        <p:nvSpPr>
          <p:cNvPr id="10" name="TextBox 9"/>
          <p:cNvSpPr txBox="1"/>
          <p:nvPr/>
        </p:nvSpPr>
        <p:spPr>
          <a:xfrm>
            <a:off x="4876800" y="4343400"/>
            <a:ext cx="3590925" cy="338554"/>
          </a:xfrm>
          <a:prstGeom prst="rect">
            <a:avLst/>
          </a:prstGeom>
          <a:noFill/>
        </p:spPr>
        <p:txBody>
          <a:bodyPr wrap="square" rtlCol="0">
            <a:spAutoFit/>
          </a:bodyPr>
          <a:lstStyle/>
          <a:p>
            <a:pPr algn="ctr" defTabSz="457200" fontAlgn="base">
              <a:spcBef>
                <a:spcPct val="0"/>
              </a:spcBef>
              <a:spcAft>
                <a:spcPct val="0"/>
              </a:spcAft>
            </a:pPr>
            <a:r>
              <a:rPr lang="en-US" sz="1600" dirty="0" smtClean="0">
                <a:solidFill>
                  <a:srgbClr val="000000"/>
                </a:solidFill>
              </a:rPr>
              <a:t>Solvent </a:t>
            </a:r>
            <a:r>
              <a:rPr lang="en-US" sz="1600" dirty="0" err="1" smtClean="0">
                <a:solidFill>
                  <a:srgbClr val="000000"/>
                </a:solidFill>
              </a:rPr>
              <a:t>Deasphalting</a:t>
            </a:r>
            <a:r>
              <a:rPr lang="en-US" sz="1600" dirty="0" smtClean="0">
                <a:solidFill>
                  <a:srgbClr val="000000"/>
                </a:solidFill>
              </a:rPr>
              <a:t> unit</a:t>
            </a:r>
            <a:endParaRPr lang="en-US" sz="1600" dirty="0">
              <a:solidFill>
                <a:srgbClr val="000000"/>
              </a:solidFill>
            </a:endParaRPr>
          </a:p>
        </p:txBody>
      </p:sp>
    </p:spTree>
    <p:extLst>
      <p:ext uri="{BB962C8B-B14F-4D97-AF65-F5344CB8AC3E}">
        <p14:creationId xmlns:p14="http://schemas.microsoft.com/office/powerpoint/2010/main" val="22350876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Back-up</a:t>
            </a:r>
            <a:endParaRPr lang="en-US" dirty="0"/>
          </a:p>
        </p:txBody>
      </p:sp>
      <p:sp>
        <p:nvSpPr>
          <p:cNvPr id="4" name="TextBox 3"/>
          <p:cNvSpPr txBox="1"/>
          <p:nvPr/>
        </p:nvSpPr>
        <p:spPr>
          <a:xfrm>
            <a:off x="600074" y="4368128"/>
            <a:ext cx="3590925" cy="338554"/>
          </a:xfrm>
          <a:prstGeom prst="rect">
            <a:avLst/>
          </a:prstGeom>
          <a:noFill/>
        </p:spPr>
        <p:txBody>
          <a:bodyPr wrap="square" rtlCol="0">
            <a:spAutoFit/>
          </a:bodyPr>
          <a:lstStyle/>
          <a:p>
            <a:pPr algn="ctr" defTabSz="457200" fontAlgn="base">
              <a:spcBef>
                <a:spcPct val="0"/>
              </a:spcBef>
              <a:spcAft>
                <a:spcPct val="0"/>
              </a:spcAft>
            </a:pPr>
            <a:r>
              <a:rPr lang="en-US" sz="1600" dirty="0" smtClean="0">
                <a:solidFill>
                  <a:srgbClr val="000000"/>
                </a:solidFill>
              </a:rPr>
              <a:t>Catalytic Cracking unit</a:t>
            </a:r>
            <a:endParaRPr lang="en-US" sz="1600" dirty="0">
              <a:solidFill>
                <a:srgbClr val="000000"/>
              </a:solidFill>
            </a:endParaRPr>
          </a:p>
        </p:txBody>
      </p:sp>
      <p:sp>
        <p:nvSpPr>
          <p:cNvPr id="7" name="TextBox 6"/>
          <p:cNvSpPr txBox="1"/>
          <p:nvPr/>
        </p:nvSpPr>
        <p:spPr>
          <a:xfrm>
            <a:off x="4829174" y="4368128"/>
            <a:ext cx="3590925" cy="338554"/>
          </a:xfrm>
          <a:prstGeom prst="rect">
            <a:avLst/>
          </a:prstGeom>
          <a:noFill/>
        </p:spPr>
        <p:txBody>
          <a:bodyPr wrap="square" rtlCol="0">
            <a:spAutoFit/>
          </a:bodyPr>
          <a:lstStyle/>
          <a:p>
            <a:pPr algn="ctr" defTabSz="457200" fontAlgn="base">
              <a:spcBef>
                <a:spcPct val="0"/>
              </a:spcBef>
              <a:spcAft>
                <a:spcPct val="0"/>
              </a:spcAft>
            </a:pPr>
            <a:r>
              <a:rPr lang="en-US" sz="1600" dirty="0" smtClean="0">
                <a:solidFill>
                  <a:srgbClr val="000000"/>
                </a:solidFill>
              </a:rPr>
              <a:t>Delayed Coker</a:t>
            </a:r>
            <a:endParaRPr lang="en-US" sz="1600" dirty="0">
              <a:solidFill>
                <a:srgbClr val="000000"/>
              </a:solidFill>
            </a:endParaRPr>
          </a:p>
        </p:txBody>
      </p:sp>
      <p:sp>
        <p:nvSpPr>
          <p:cNvPr id="5" name="Rectangle 4"/>
          <p:cNvSpPr/>
          <p:nvPr/>
        </p:nvSpPr>
        <p:spPr>
          <a:xfrm>
            <a:off x="457200" y="1055688"/>
            <a:ext cx="3895725" cy="3127852"/>
          </a:xfrm>
          <a:prstGeom prst="rect">
            <a:avLst/>
          </a:prstGeom>
          <a:noFill/>
          <a:ln w="127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base">
              <a:spcBef>
                <a:spcPct val="0"/>
              </a:spcBef>
              <a:spcAft>
                <a:spcPct val="0"/>
              </a:spcAft>
            </a:pPr>
            <a:endParaRPr lang="en-US">
              <a:solidFill>
                <a:srgbClr val="000000"/>
              </a:solidFill>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90574"/>
            <a:ext cx="899160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2776537" y="6044528"/>
            <a:ext cx="3590925" cy="338554"/>
          </a:xfrm>
          <a:prstGeom prst="rect">
            <a:avLst/>
          </a:prstGeom>
          <a:noFill/>
        </p:spPr>
        <p:txBody>
          <a:bodyPr wrap="square" rtlCol="0">
            <a:spAutoFit/>
          </a:bodyPr>
          <a:lstStyle/>
          <a:p>
            <a:pPr algn="ctr" defTabSz="457200" fontAlgn="base">
              <a:spcBef>
                <a:spcPct val="0"/>
              </a:spcBef>
              <a:spcAft>
                <a:spcPct val="0"/>
              </a:spcAft>
            </a:pPr>
            <a:r>
              <a:rPr lang="en-US" sz="1600" dirty="0" err="1" smtClean="0">
                <a:solidFill>
                  <a:srgbClr val="000000"/>
                </a:solidFill>
              </a:rPr>
              <a:t>Flexicoker</a:t>
            </a:r>
            <a:endParaRPr lang="en-US" sz="1600" dirty="0">
              <a:solidFill>
                <a:srgbClr val="000000"/>
              </a:solidFill>
            </a:endParaRPr>
          </a:p>
        </p:txBody>
      </p:sp>
    </p:spTree>
    <p:extLst>
      <p:ext uri="{BB962C8B-B14F-4D97-AF65-F5344CB8AC3E}">
        <p14:creationId xmlns:p14="http://schemas.microsoft.com/office/powerpoint/2010/main" val="41013624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Back-up</a:t>
            </a:r>
            <a:endParaRPr lang="en-US" dirty="0"/>
          </a:p>
        </p:txBody>
      </p:sp>
      <p:sp>
        <p:nvSpPr>
          <p:cNvPr id="7" name="TextBox 6"/>
          <p:cNvSpPr txBox="1"/>
          <p:nvPr/>
        </p:nvSpPr>
        <p:spPr>
          <a:xfrm>
            <a:off x="119061" y="3564510"/>
            <a:ext cx="2895601" cy="338554"/>
          </a:xfrm>
          <a:prstGeom prst="rect">
            <a:avLst/>
          </a:prstGeom>
          <a:noFill/>
        </p:spPr>
        <p:txBody>
          <a:bodyPr wrap="square" rtlCol="0">
            <a:spAutoFit/>
          </a:bodyPr>
          <a:lstStyle/>
          <a:p>
            <a:pPr algn="ctr" defTabSz="457200" fontAlgn="base">
              <a:spcBef>
                <a:spcPct val="0"/>
              </a:spcBef>
              <a:spcAft>
                <a:spcPct val="0"/>
              </a:spcAft>
            </a:pPr>
            <a:r>
              <a:rPr lang="en-US" sz="1600" dirty="0" smtClean="0">
                <a:solidFill>
                  <a:srgbClr val="000000"/>
                </a:solidFill>
              </a:rPr>
              <a:t>Delayed Coker</a:t>
            </a:r>
            <a:endParaRPr lang="en-US" sz="1600" dirty="0">
              <a:solidFill>
                <a:srgbClr val="000000"/>
              </a:solidFill>
            </a:endParaRPr>
          </a:p>
        </p:txBody>
      </p:sp>
      <p:sp>
        <p:nvSpPr>
          <p:cNvPr id="5" name="Rectangle 4"/>
          <p:cNvSpPr/>
          <p:nvPr/>
        </p:nvSpPr>
        <p:spPr>
          <a:xfrm>
            <a:off x="457200" y="1055688"/>
            <a:ext cx="3895725" cy="3127852"/>
          </a:xfrm>
          <a:prstGeom prst="rect">
            <a:avLst/>
          </a:prstGeom>
          <a:noFill/>
          <a:ln w="127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base">
              <a:spcBef>
                <a:spcPct val="0"/>
              </a:spcBef>
              <a:spcAft>
                <a:spcPct val="0"/>
              </a:spcAft>
            </a:pPr>
            <a:endParaRPr lang="en-US">
              <a:solidFill>
                <a:srgbClr val="000000"/>
              </a:solidFill>
            </a:endParaRPr>
          </a:p>
        </p:txBody>
      </p:sp>
      <p:pic>
        <p:nvPicPr>
          <p:cNvPr id="8" name="D214499B-4A25-4DAD-95CC-F2D7731B488A" descr="image00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369" t="16105" r="14693" b="15131"/>
          <a:stretch/>
        </p:blipFill>
        <p:spPr bwMode="auto">
          <a:xfrm>
            <a:off x="728471" y="890443"/>
            <a:ext cx="3651668" cy="239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890443"/>
            <a:ext cx="3648891" cy="2393592"/>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4305" y="3449280"/>
            <a:ext cx="4372401" cy="2914934"/>
          </a:xfrm>
          <a:prstGeom prst="rect">
            <a:avLst/>
          </a:prstGeom>
        </p:spPr>
      </p:pic>
    </p:spTree>
    <p:extLst>
      <p:ext uri="{BB962C8B-B14F-4D97-AF65-F5344CB8AC3E}">
        <p14:creationId xmlns:p14="http://schemas.microsoft.com/office/powerpoint/2010/main" val="31073836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93688"/>
            <a:ext cx="8229600" cy="613695"/>
          </a:xfrm>
        </p:spPr>
        <p:txBody>
          <a:bodyPr/>
          <a:lstStyle/>
          <a:p>
            <a:r>
              <a:rPr lang="en-US" dirty="0" smtClean="0"/>
              <a:t>European Refining Overview</a:t>
            </a:r>
            <a:endParaRPr lang="en-US" dirty="0"/>
          </a:p>
        </p:txBody>
      </p:sp>
      <p:sp>
        <p:nvSpPr>
          <p:cNvPr id="8" name="TextBox 7"/>
          <p:cNvSpPr txBox="1"/>
          <p:nvPr/>
        </p:nvSpPr>
        <p:spPr>
          <a:xfrm>
            <a:off x="457200" y="1061387"/>
            <a:ext cx="8061158" cy="707886"/>
          </a:xfrm>
          <a:prstGeom prst="rect">
            <a:avLst/>
          </a:prstGeom>
          <a:noFill/>
        </p:spPr>
        <p:txBody>
          <a:bodyPr wrap="square" rtlCol="0">
            <a:spAutoFit/>
          </a:bodyPr>
          <a:lstStyle/>
          <a:p>
            <a:pPr defTabSz="457200" fontAlgn="base">
              <a:spcBef>
                <a:spcPct val="0"/>
              </a:spcBef>
              <a:spcAft>
                <a:spcPct val="0"/>
              </a:spcAft>
            </a:pPr>
            <a:r>
              <a:rPr lang="en-US" sz="2000" dirty="0">
                <a:solidFill>
                  <a:srgbClr val="000000"/>
                </a:solidFill>
              </a:rPr>
              <a:t>Refined products must meet many quality specifications: legal and fit-for-use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979" y="1971675"/>
            <a:ext cx="2895600"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57200" y="2266950"/>
            <a:ext cx="2228850" cy="369332"/>
          </a:xfrm>
          <a:prstGeom prst="rect">
            <a:avLst/>
          </a:prstGeom>
          <a:noFill/>
        </p:spPr>
        <p:txBody>
          <a:bodyPr wrap="square" rtlCol="0">
            <a:spAutoFit/>
          </a:bodyPr>
          <a:lstStyle/>
          <a:p>
            <a:pPr defTabSz="457200" fontAlgn="base">
              <a:spcBef>
                <a:spcPct val="0"/>
              </a:spcBef>
              <a:spcAft>
                <a:spcPct val="0"/>
              </a:spcAft>
            </a:pPr>
            <a:r>
              <a:rPr lang="en-US" dirty="0">
                <a:solidFill>
                  <a:srgbClr val="000000"/>
                </a:solidFill>
              </a:rPr>
              <a:t>Gasoline / Diesel</a:t>
            </a:r>
          </a:p>
        </p:txBody>
      </p:sp>
      <p:sp>
        <p:nvSpPr>
          <p:cNvPr id="5" name="TextBox 4"/>
          <p:cNvSpPr txBox="1"/>
          <p:nvPr/>
        </p:nvSpPr>
        <p:spPr>
          <a:xfrm>
            <a:off x="457200" y="3429000"/>
            <a:ext cx="2314575" cy="371475"/>
          </a:xfrm>
          <a:prstGeom prst="rect">
            <a:avLst/>
          </a:prstGeom>
          <a:noFill/>
        </p:spPr>
        <p:txBody>
          <a:bodyPr wrap="square" rtlCol="0">
            <a:spAutoFit/>
          </a:bodyPr>
          <a:lstStyle/>
          <a:p>
            <a:pPr defTabSz="457200" fontAlgn="base">
              <a:spcBef>
                <a:spcPct val="0"/>
              </a:spcBef>
              <a:spcAft>
                <a:spcPct val="0"/>
              </a:spcAft>
            </a:pPr>
            <a:r>
              <a:rPr lang="en-US" dirty="0">
                <a:solidFill>
                  <a:srgbClr val="000000"/>
                </a:solidFill>
              </a:rPr>
              <a:t>Jet / Kerosene</a:t>
            </a:r>
          </a:p>
        </p:txBody>
      </p:sp>
      <p:sp>
        <p:nvSpPr>
          <p:cNvPr id="10" name="TextBox 9"/>
          <p:cNvSpPr txBox="1"/>
          <p:nvPr/>
        </p:nvSpPr>
        <p:spPr>
          <a:xfrm>
            <a:off x="457200" y="4295775"/>
            <a:ext cx="2314575" cy="369332"/>
          </a:xfrm>
          <a:prstGeom prst="rect">
            <a:avLst/>
          </a:prstGeom>
          <a:noFill/>
        </p:spPr>
        <p:txBody>
          <a:bodyPr wrap="square" rtlCol="0">
            <a:spAutoFit/>
          </a:bodyPr>
          <a:lstStyle/>
          <a:p>
            <a:pPr defTabSz="457200" fontAlgn="base">
              <a:spcBef>
                <a:spcPct val="0"/>
              </a:spcBef>
              <a:spcAft>
                <a:spcPct val="0"/>
              </a:spcAft>
            </a:pPr>
            <a:r>
              <a:rPr lang="en-US" dirty="0">
                <a:solidFill>
                  <a:srgbClr val="000000"/>
                </a:solidFill>
              </a:rPr>
              <a:t>Other </a:t>
            </a:r>
            <a:r>
              <a:rPr lang="en-US" dirty="0" err="1">
                <a:solidFill>
                  <a:srgbClr val="000000"/>
                </a:solidFill>
              </a:rPr>
              <a:t>Gasoils</a:t>
            </a:r>
            <a:endParaRPr lang="en-US" dirty="0">
              <a:solidFill>
                <a:srgbClr val="000000"/>
              </a:solidFill>
            </a:endParaRPr>
          </a:p>
        </p:txBody>
      </p:sp>
      <p:sp>
        <p:nvSpPr>
          <p:cNvPr id="11" name="TextBox 10"/>
          <p:cNvSpPr txBox="1"/>
          <p:nvPr/>
        </p:nvSpPr>
        <p:spPr>
          <a:xfrm>
            <a:off x="457200" y="5200650"/>
            <a:ext cx="2143125" cy="369332"/>
          </a:xfrm>
          <a:prstGeom prst="rect">
            <a:avLst/>
          </a:prstGeom>
          <a:noFill/>
        </p:spPr>
        <p:txBody>
          <a:bodyPr wrap="square" rtlCol="0">
            <a:spAutoFit/>
          </a:bodyPr>
          <a:lstStyle/>
          <a:p>
            <a:pPr defTabSz="457200" fontAlgn="base">
              <a:spcBef>
                <a:spcPct val="0"/>
              </a:spcBef>
              <a:spcAft>
                <a:spcPct val="0"/>
              </a:spcAft>
            </a:pPr>
            <a:r>
              <a:rPr lang="en-US" dirty="0">
                <a:solidFill>
                  <a:srgbClr val="000000"/>
                </a:solidFill>
              </a:rPr>
              <a:t>Heavy Fuel Oil</a:t>
            </a:r>
          </a:p>
        </p:txBody>
      </p:sp>
      <p:sp>
        <p:nvSpPr>
          <p:cNvPr id="12" name="TextBox 11"/>
          <p:cNvSpPr txBox="1"/>
          <p:nvPr/>
        </p:nvSpPr>
        <p:spPr>
          <a:xfrm>
            <a:off x="5935579" y="1963043"/>
            <a:ext cx="3008396" cy="1015663"/>
          </a:xfrm>
          <a:prstGeom prst="rect">
            <a:avLst/>
          </a:prstGeom>
          <a:noFill/>
        </p:spPr>
        <p:txBody>
          <a:bodyPr wrap="square" rtlCol="0">
            <a:spAutoFit/>
          </a:bodyPr>
          <a:lstStyle/>
          <a:p>
            <a:pPr defTabSz="457200" fontAlgn="base">
              <a:spcBef>
                <a:spcPct val="0"/>
              </a:spcBef>
              <a:spcAft>
                <a:spcPct val="0"/>
              </a:spcAft>
            </a:pPr>
            <a:r>
              <a:rPr lang="en-US" sz="1500" dirty="0" err="1">
                <a:solidFill>
                  <a:srgbClr val="000000"/>
                </a:solidFill>
              </a:rPr>
              <a:t>Sulphur</a:t>
            </a:r>
            <a:r>
              <a:rPr lang="en-US" sz="1500" dirty="0">
                <a:solidFill>
                  <a:srgbClr val="000000"/>
                </a:solidFill>
              </a:rPr>
              <a:t> content</a:t>
            </a:r>
          </a:p>
          <a:p>
            <a:pPr defTabSz="457200" fontAlgn="base">
              <a:spcBef>
                <a:spcPct val="0"/>
              </a:spcBef>
              <a:spcAft>
                <a:spcPct val="0"/>
              </a:spcAft>
            </a:pPr>
            <a:r>
              <a:rPr lang="en-US" sz="1500" dirty="0">
                <a:solidFill>
                  <a:srgbClr val="000000"/>
                </a:solidFill>
              </a:rPr>
              <a:t>Combustion properties</a:t>
            </a:r>
          </a:p>
          <a:p>
            <a:pPr defTabSz="457200" fontAlgn="base">
              <a:spcBef>
                <a:spcPct val="0"/>
              </a:spcBef>
              <a:spcAft>
                <a:spcPct val="0"/>
              </a:spcAft>
            </a:pPr>
            <a:r>
              <a:rPr lang="en-US" sz="1500" dirty="0">
                <a:solidFill>
                  <a:srgbClr val="000000"/>
                </a:solidFill>
              </a:rPr>
              <a:t>Volatile organic compounds</a:t>
            </a:r>
          </a:p>
          <a:p>
            <a:pPr defTabSz="457200" fontAlgn="base">
              <a:spcBef>
                <a:spcPct val="0"/>
              </a:spcBef>
              <a:spcAft>
                <a:spcPct val="0"/>
              </a:spcAft>
            </a:pPr>
            <a:r>
              <a:rPr lang="en-US" sz="1500" dirty="0">
                <a:solidFill>
                  <a:srgbClr val="000000"/>
                </a:solidFill>
              </a:rPr>
              <a:t>Density</a:t>
            </a:r>
          </a:p>
        </p:txBody>
      </p:sp>
      <p:sp>
        <p:nvSpPr>
          <p:cNvPr id="13" name="TextBox 12"/>
          <p:cNvSpPr txBox="1"/>
          <p:nvPr/>
        </p:nvSpPr>
        <p:spPr>
          <a:xfrm>
            <a:off x="5935579" y="3169503"/>
            <a:ext cx="2422358" cy="784830"/>
          </a:xfrm>
          <a:prstGeom prst="rect">
            <a:avLst/>
          </a:prstGeom>
          <a:noFill/>
        </p:spPr>
        <p:txBody>
          <a:bodyPr wrap="square" rtlCol="0">
            <a:spAutoFit/>
          </a:bodyPr>
          <a:lstStyle/>
          <a:p>
            <a:pPr defTabSz="457200" fontAlgn="base">
              <a:spcBef>
                <a:spcPct val="0"/>
              </a:spcBef>
              <a:spcAft>
                <a:spcPct val="0"/>
              </a:spcAft>
            </a:pPr>
            <a:r>
              <a:rPr lang="en-US" sz="1500" dirty="0">
                <a:solidFill>
                  <a:srgbClr val="000000"/>
                </a:solidFill>
              </a:rPr>
              <a:t>Flash point</a:t>
            </a:r>
          </a:p>
          <a:p>
            <a:pPr defTabSz="457200" fontAlgn="base">
              <a:spcBef>
                <a:spcPct val="0"/>
              </a:spcBef>
              <a:spcAft>
                <a:spcPct val="0"/>
              </a:spcAft>
            </a:pPr>
            <a:r>
              <a:rPr lang="en-US" sz="1500" dirty="0">
                <a:solidFill>
                  <a:srgbClr val="000000"/>
                </a:solidFill>
              </a:rPr>
              <a:t>Freeze point</a:t>
            </a:r>
          </a:p>
          <a:p>
            <a:pPr defTabSz="457200" fontAlgn="base">
              <a:spcBef>
                <a:spcPct val="0"/>
              </a:spcBef>
              <a:spcAft>
                <a:spcPct val="0"/>
              </a:spcAft>
            </a:pPr>
            <a:r>
              <a:rPr lang="en-US" sz="1500" dirty="0">
                <a:solidFill>
                  <a:srgbClr val="000000"/>
                </a:solidFill>
              </a:rPr>
              <a:t>Water content</a:t>
            </a:r>
          </a:p>
        </p:txBody>
      </p:sp>
      <p:sp>
        <p:nvSpPr>
          <p:cNvPr id="14" name="TextBox 13"/>
          <p:cNvSpPr txBox="1"/>
          <p:nvPr/>
        </p:nvSpPr>
        <p:spPr>
          <a:xfrm>
            <a:off x="5935579" y="4010918"/>
            <a:ext cx="2343150" cy="1015663"/>
          </a:xfrm>
          <a:prstGeom prst="rect">
            <a:avLst/>
          </a:prstGeom>
          <a:noFill/>
        </p:spPr>
        <p:txBody>
          <a:bodyPr wrap="square" rtlCol="0">
            <a:spAutoFit/>
          </a:bodyPr>
          <a:lstStyle/>
          <a:p>
            <a:pPr defTabSz="457200" fontAlgn="base">
              <a:spcBef>
                <a:spcPct val="0"/>
              </a:spcBef>
              <a:spcAft>
                <a:spcPct val="0"/>
              </a:spcAft>
            </a:pPr>
            <a:r>
              <a:rPr lang="en-US" sz="1500" dirty="0" err="1">
                <a:solidFill>
                  <a:srgbClr val="000000"/>
                </a:solidFill>
              </a:rPr>
              <a:t>Sulphur</a:t>
            </a:r>
            <a:r>
              <a:rPr lang="en-US" sz="1500" dirty="0">
                <a:solidFill>
                  <a:srgbClr val="000000"/>
                </a:solidFill>
              </a:rPr>
              <a:t> content</a:t>
            </a:r>
          </a:p>
          <a:p>
            <a:pPr defTabSz="457200" fontAlgn="base">
              <a:spcBef>
                <a:spcPct val="0"/>
              </a:spcBef>
              <a:spcAft>
                <a:spcPct val="0"/>
              </a:spcAft>
            </a:pPr>
            <a:r>
              <a:rPr lang="en-US" sz="1500" dirty="0">
                <a:solidFill>
                  <a:srgbClr val="000000"/>
                </a:solidFill>
              </a:rPr>
              <a:t>Combustion properties</a:t>
            </a:r>
          </a:p>
          <a:p>
            <a:pPr defTabSz="457200" fontAlgn="base">
              <a:spcBef>
                <a:spcPct val="0"/>
              </a:spcBef>
              <a:spcAft>
                <a:spcPct val="0"/>
              </a:spcAft>
            </a:pPr>
            <a:r>
              <a:rPr lang="en-US" sz="1500" dirty="0">
                <a:solidFill>
                  <a:srgbClr val="000000"/>
                </a:solidFill>
              </a:rPr>
              <a:t>Cold Flow properties</a:t>
            </a:r>
          </a:p>
          <a:p>
            <a:pPr defTabSz="457200" fontAlgn="base">
              <a:spcBef>
                <a:spcPct val="0"/>
              </a:spcBef>
              <a:spcAft>
                <a:spcPct val="0"/>
              </a:spcAft>
            </a:pPr>
            <a:r>
              <a:rPr lang="en-US" sz="1500" dirty="0">
                <a:solidFill>
                  <a:srgbClr val="000000"/>
                </a:solidFill>
              </a:rPr>
              <a:t>Density</a:t>
            </a:r>
          </a:p>
        </p:txBody>
      </p:sp>
      <p:sp>
        <p:nvSpPr>
          <p:cNvPr id="15" name="TextBox 14"/>
          <p:cNvSpPr txBox="1"/>
          <p:nvPr/>
        </p:nvSpPr>
        <p:spPr>
          <a:xfrm>
            <a:off x="5935579" y="5030692"/>
            <a:ext cx="1979094" cy="784830"/>
          </a:xfrm>
          <a:prstGeom prst="rect">
            <a:avLst/>
          </a:prstGeom>
          <a:noFill/>
        </p:spPr>
        <p:txBody>
          <a:bodyPr wrap="square" rtlCol="0">
            <a:spAutoFit/>
          </a:bodyPr>
          <a:lstStyle/>
          <a:p>
            <a:pPr defTabSz="457200" fontAlgn="base">
              <a:spcBef>
                <a:spcPct val="0"/>
              </a:spcBef>
              <a:spcAft>
                <a:spcPct val="0"/>
              </a:spcAft>
            </a:pPr>
            <a:r>
              <a:rPr lang="en-US" sz="1500" dirty="0" err="1">
                <a:solidFill>
                  <a:srgbClr val="000000"/>
                </a:solidFill>
              </a:rPr>
              <a:t>Sulphur</a:t>
            </a:r>
            <a:r>
              <a:rPr lang="en-US" sz="1500" dirty="0">
                <a:solidFill>
                  <a:srgbClr val="000000"/>
                </a:solidFill>
              </a:rPr>
              <a:t> content</a:t>
            </a:r>
          </a:p>
          <a:p>
            <a:pPr defTabSz="457200" fontAlgn="base">
              <a:spcBef>
                <a:spcPct val="0"/>
              </a:spcBef>
              <a:spcAft>
                <a:spcPct val="0"/>
              </a:spcAft>
            </a:pPr>
            <a:r>
              <a:rPr lang="en-US" sz="1500" dirty="0">
                <a:solidFill>
                  <a:srgbClr val="000000"/>
                </a:solidFill>
              </a:rPr>
              <a:t>Viscosity</a:t>
            </a:r>
          </a:p>
          <a:p>
            <a:pPr defTabSz="457200" fontAlgn="base">
              <a:spcBef>
                <a:spcPct val="0"/>
              </a:spcBef>
              <a:spcAft>
                <a:spcPct val="0"/>
              </a:spcAft>
            </a:pPr>
            <a:r>
              <a:rPr lang="en-US" sz="1500" dirty="0">
                <a:solidFill>
                  <a:srgbClr val="000000"/>
                </a:solidFill>
              </a:rPr>
              <a:t>Density</a:t>
            </a:r>
          </a:p>
        </p:txBody>
      </p:sp>
    </p:spTree>
    <p:extLst>
      <p:ext uri="{BB962C8B-B14F-4D97-AF65-F5344CB8AC3E}">
        <p14:creationId xmlns:p14="http://schemas.microsoft.com/office/powerpoint/2010/main" val="21105990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stretch>
            <a:fillRect/>
          </a:stretch>
        </p:blipFill>
        <p:spPr>
          <a:xfrm>
            <a:off x="4648200" y="1219200"/>
            <a:ext cx="4038600" cy="5334000"/>
          </a:xfrm>
          <a:prstGeom prst="rect">
            <a:avLst/>
          </a:prstGeom>
        </p:spPr>
      </p:pic>
      <p:sp>
        <p:nvSpPr>
          <p:cNvPr id="3" name="Title 2"/>
          <p:cNvSpPr>
            <a:spLocks noGrp="1"/>
          </p:cNvSpPr>
          <p:nvPr>
            <p:ph type="title"/>
          </p:nvPr>
        </p:nvSpPr>
        <p:spPr/>
        <p:txBody>
          <a:bodyPr/>
          <a:lstStyle/>
          <a:p>
            <a:r>
              <a:rPr lang="en-US" dirty="0" smtClean="0"/>
              <a:t>Rotterdam </a:t>
            </a:r>
            <a:r>
              <a:rPr lang="en-US" dirty="0" err="1" smtClean="0"/>
              <a:t>Flexicoker</a:t>
            </a:r>
            <a:endParaRPr lang="en-US" dirty="0"/>
          </a:p>
        </p:txBody>
      </p:sp>
      <p:pic>
        <p:nvPicPr>
          <p:cNvPr id="4" name="Picture 3"/>
          <p:cNvPicPr>
            <a:picLocks noChangeAspect="1"/>
          </p:cNvPicPr>
          <p:nvPr/>
        </p:nvPicPr>
        <p:blipFill>
          <a:blip r:embed="rId3"/>
          <a:stretch>
            <a:fillRect/>
          </a:stretch>
        </p:blipFill>
        <p:spPr>
          <a:xfrm>
            <a:off x="457200" y="1219200"/>
            <a:ext cx="4191000" cy="5334000"/>
          </a:xfrm>
          <a:prstGeom prst="rect">
            <a:avLst/>
          </a:prstGeom>
        </p:spPr>
      </p:pic>
    </p:spTree>
    <p:extLst>
      <p:ext uri="{BB962C8B-B14F-4D97-AF65-F5344CB8AC3E}">
        <p14:creationId xmlns:p14="http://schemas.microsoft.com/office/powerpoint/2010/main" val="1820136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93688"/>
            <a:ext cx="8229600" cy="613695"/>
          </a:xfrm>
        </p:spPr>
        <p:txBody>
          <a:bodyPr/>
          <a:lstStyle/>
          <a:p>
            <a:r>
              <a:rPr lang="en-US" dirty="0" smtClean="0"/>
              <a:t>European Refining Overview</a:t>
            </a:r>
            <a:endParaRPr lang="en-US" dirty="0"/>
          </a:p>
        </p:txBody>
      </p:sp>
      <p:sp>
        <p:nvSpPr>
          <p:cNvPr id="2" name="Rectangle 1"/>
          <p:cNvSpPr/>
          <p:nvPr/>
        </p:nvSpPr>
        <p:spPr>
          <a:xfrm>
            <a:off x="7536581" y="5881036"/>
            <a:ext cx="981777" cy="4523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base">
              <a:spcBef>
                <a:spcPct val="0"/>
              </a:spcBef>
              <a:spcAft>
                <a:spcPct val="0"/>
              </a:spcAft>
            </a:pPr>
            <a:endParaRPr lang="en-US">
              <a:solidFill>
                <a:srgbClr val="000000"/>
              </a:solidFill>
            </a:endParaRPr>
          </a:p>
        </p:txBody>
      </p:sp>
      <p:sp>
        <p:nvSpPr>
          <p:cNvPr id="8" name="TextBox 7"/>
          <p:cNvSpPr txBox="1"/>
          <p:nvPr/>
        </p:nvSpPr>
        <p:spPr>
          <a:xfrm>
            <a:off x="457200" y="1074644"/>
            <a:ext cx="8061158" cy="707886"/>
          </a:xfrm>
          <a:prstGeom prst="rect">
            <a:avLst/>
          </a:prstGeom>
          <a:noFill/>
        </p:spPr>
        <p:txBody>
          <a:bodyPr wrap="square" rtlCol="0">
            <a:spAutoFit/>
          </a:bodyPr>
          <a:lstStyle/>
          <a:p>
            <a:pPr defTabSz="457200" fontAlgn="base">
              <a:spcBef>
                <a:spcPct val="0"/>
              </a:spcBef>
              <a:spcAft>
                <a:spcPct val="0"/>
              </a:spcAft>
            </a:pPr>
            <a:r>
              <a:rPr lang="en-US" sz="2000" dirty="0">
                <a:solidFill>
                  <a:srgbClr val="000000"/>
                </a:solidFill>
              </a:rPr>
              <a:t>The processes used by refineries can be classified into four categories</a:t>
            </a:r>
          </a:p>
        </p:txBody>
      </p:sp>
      <p:sp>
        <p:nvSpPr>
          <p:cNvPr id="9" name="TextBox 8"/>
          <p:cNvSpPr txBox="1"/>
          <p:nvPr/>
        </p:nvSpPr>
        <p:spPr>
          <a:xfrm>
            <a:off x="457199" y="1809108"/>
            <a:ext cx="4153301" cy="4154984"/>
          </a:xfrm>
          <a:prstGeom prst="rect">
            <a:avLst/>
          </a:prstGeom>
          <a:noFill/>
        </p:spPr>
        <p:txBody>
          <a:bodyPr wrap="square" rtlCol="0">
            <a:spAutoFit/>
          </a:bodyPr>
          <a:lstStyle/>
          <a:p>
            <a:pPr marL="285750" indent="-285750" defTabSz="457200" fontAlgn="base">
              <a:spcAft>
                <a:spcPct val="0"/>
              </a:spcAft>
              <a:buFont typeface="Arial" panose="020B0604020202020204" pitchFamily="34" charset="0"/>
              <a:buChar char="•"/>
            </a:pPr>
            <a:r>
              <a:rPr lang="en-US" dirty="0">
                <a:solidFill>
                  <a:srgbClr val="000000"/>
                </a:solidFill>
              </a:rPr>
              <a:t>Separation</a:t>
            </a:r>
          </a:p>
          <a:p>
            <a:pPr marL="742950" lvl="1" indent="-285750" defTabSz="457200" fontAlgn="base">
              <a:spcAft>
                <a:spcPct val="0"/>
              </a:spcAft>
              <a:buFont typeface="Arial" panose="020B0604020202020204" pitchFamily="34" charset="0"/>
              <a:buChar char="•"/>
            </a:pPr>
            <a:r>
              <a:rPr lang="en-US" sz="1600" dirty="0">
                <a:solidFill>
                  <a:srgbClr val="000000"/>
                </a:solidFill>
              </a:rPr>
              <a:t>Atmospheric distillation</a:t>
            </a:r>
          </a:p>
          <a:p>
            <a:pPr marL="742950" lvl="1" indent="-285750" defTabSz="457200" fontAlgn="base">
              <a:spcAft>
                <a:spcPct val="0"/>
              </a:spcAft>
              <a:buFont typeface="Arial" panose="020B0604020202020204" pitchFamily="34" charset="0"/>
              <a:buChar char="•"/>
            </a:pPr>
            <a:r>
              <a:rPr lang="en-US" sz="1600" dirty="0">
                <a:solidFill>
                  <a:srgbClr val="000000"/>
                </a:solidFill>
              </a:rPr>
              <a:t>Vacuum distillation</a:t>
            </a:r>
          </a:p>
          <a:p>
            <a:pPr marL="742950" lvl="1" indent="-285750" defTabSz="457200" fontAlgn="base">
              <a:spcAft>
                <a:spcPct val="0"/>
              </a:spcAft>
              <a:buFont typeface="Arial" panose="020B0604020202020204" pitchFamily="34" charset="0"/>
              <a:buChar char="•"/>
            </a:pPr>
            <a:r>
              <a:rPr lang="en-US" sz="1600" dirty="0">
                <a:solidFill>
                  <a:srgbClr val="000000"/>
                </a:solidFill>
              </a:rPr>
              <a:t>Absorption </a:t>
            </a:r>
          </a:p>
          <a:p>
            <a:pPr marL="285750" indent="-285750" defTabSz="457200" fontAlgn="base">
              <a:spcAft>
                <a:spcPct val="0"/>
              </a:spcAft>
              <a:buFont typeface="Arial" panose="020B0604020202020204" pitchFamily="34" charset="0"/>
              <a:buChar char="•"/>
            </a:pPr>
            <a:r>
              <a:rPr lang="en-US" dirty="0">
                <a:solidFill>
                  <a:srgbClr val="000000"/>
                </a:solidFill>
              </a:rPr>
              <a:t>Treating (quality improvement)</a:t>
            </a:r>
          </a:p>
          <a:p>
            <a:pPr marL="742950" lvl="1" indent="-285750" defTabSz="457200" fontAlgn="base">
              <a:spcAft>
                <a:spcPct val="0"/>
              </a:spcAft>
              <a:buFont typeface="Arial" panose="020B0604020202020204" pitchFamily="34" charset="0"/>
              <a:buChar char="•"/>
            </a:pPr>
            <a:r>
              <a:rPr lang="en-US" sz="1600" dirty="0">
                <a:solidFill>
                  <a:srgbClr val="000000"/>
                </a:solidFill>
              </a:rPr>
              <a:t>Catalytic Reforming</a:t>
            </a:r>
          </a:p>
          <a:p>
            <a:pPr marL="742950" lvl="1" indent="-285750" defTabSz="457200" fontAlgn="base">
              <a:spcAft>
                <a:spcPct val="0"/>
              </a:spcAft>
              <a:buFont typeface="Arial" panose="020B0604020202020204" pitchFamily="34" charset="0"/>
              <a:buChar char="•"/>
            </a:pPr>
            <a:r>
              <a:rPr lang="en-US" sz="1600" dirty="0" err="1">
                <a:solidFill>
                  <a:srgbClr val="000000"/>
                </a:solidFill>
              </a:rPr>
              <a:t>Isomerisation</a:t>
            </a:r>
            <a:endParaRPr lang="en-US" sz="1600" dirty="0">
              <a:solidFill>
                <a:srgbClr val="000000"/>
              </a:solidFill>
            </a:endParaRPr>
          </a:p>
          <a:p>
            <a:pPr marL="742950" lvl="1" indent="-285750" defTabSz="457200" fontAlgn="base">
              <a:spcAft>
                <a:spcPct val="0"/>
              </a:spcAft>
              <a:buFont typeface="Arial" panose="020B0604020202020204" pitchFamily="34" charset="0"/>
              <a:buChar char="•"/>
            </a:pPr>
            <a:r>
              <a:rPr lang="en-US" sz="1600" dirty="0" err="1">
                <a:solidFill>
                  <a:srgbClr val="000000"/>
                </a:solidFill>
              </a:rPr>
              <a:t>Hydrotreating</a:t>
            </a:r>
            <a:endParaRPr lang="en-US" sz="1600" dirty="0">
              <a:solidFill>
                <a:srgbClr val="000000"/>
              </a:solidFill>
            </a:endParaRPr>
          </a:p>
          <a:p>
            <a:pPr marL="285750" indent="-285750" defTabSz="457200" fontAlgn="base">
              <a:spcAft>
                <a:spcPct val="0"/>
              </a:spcAft>
              <a:buFont typeface="Arial" panose="020B0604020202020204" pitchFamily="34" charset="0"/>
              <a:buChar char="•"/>
            </a:pPr>
            <a:r>
              <a:rPr lang="en-US" dirty="0">
                <a:solidFill>
                  <a:srgbClr val="000000"/>
                </a:solidFill>
              </a:rPr>
              <a:t>Conversion</a:t>
            </a:r>
          </a:p>
          <a:p>
            <a:pPr marL="742950" lvl="1" indent="-285750" defTabSz="457200" fontAlgn="base">
              <a:spcAft>
                <a:spcPct val="0"/>
              </a:spcAft>
              <a:buFont typeface="Arial" panose="020B0604020202020204" pitchFamily="34" charset="0"/>
              <a:buChar char="•"/>
            </a:pPr>
            <a:r>
              <a:rPr lang="en-US" sz="1600" dirty="0">
                <a:solidFill>
                  <a:srgbClr val="000000"/>
                </a:solidFill>
              </a:rPr>
              <a:t>Catalytic cracking</a:t>
            </a:r>
          </a:p>
          <a:p>
            <a:pPr marL="742950" lvl="1" indent="-285750" defTabSz="457200" fontAlgn="base">
              <a:spcAft>
                <a:spcPct val="0"/>
              </a:spcAft>
              <a:buFont typeface="Arial" panose="020B0604020202020204" pitchFamily="34" charset="0"/>
              <a:buChar char="•"/>
            </a:pPr>
            <a:r>
              <a:rPr lang="en-US" sz="1600" dirty="0">
                <a:solidFill>
                  <a:srgbClr val="000000"/>
                </a:solidFill>
              </a:rPr>
              <a:t>Hydrocracking</a:t>
            </a:r>
          </a:p>
          <a:p>
            <a:pPr marL="742950" lvl="1" indent="-285750" defTabSz="457200" fontAlgn="base">
              <a:spcAft>
                <a:spcPct val="0"/>
              </a:spcAft>
              <a:buFont typeface="Arial" panose="020B0604020202020204" pitchFamily="34" charset="0"/>
              <a:buChar char="•"/>
            </a:pPr>
            <a:r>
              <a:rPr lang="en-US" sz="1600" dirty="0" err="1">
                <a:solidFill>
                  <a:srgbClr val="000000"/>
                </a:solidFill>
              </a:rPr>
              <a:t>Visbreaking</a:t>
            </a:r>
            <a:endParaRPr lang="en-US" sz="1600" dirty="0">
              <a:solidFill>
                <a:srgbClr val="000000"/>
              </a:solidFill>
            </a:endParaRPr>
          </a:p>
          <a:p>
            <a:pPr marL="742950" lvl="1" indent="-285750" defTabSz="457200" fontAlgn="base">
              <a:spcAft>
                <a:spcPct val="0"/>
              </a:spcAft>
              <a:buFont typeface="Arial" panose="020B0604020202020204" pitchFamily="34" charset="0"/>
              <a:buChar char="•"/>
            </a:pPr>
            <a:r>
              <a:rPr lang="en-US" sz="1600" dirty="0">
                <a:solidFill>
                  <a:srgbClr val="000000"/>
                </a:solidFill>
              </a:rPr>
              <a:t>Coking</a:t>
            </a:r>
          </a:p>
          <a:p>
            <a:pPr marL="285750" indent="-285750" defTabSz="457200" fontAlgn="base">
              <a:spcAft>
                <a:spcPct val="0"/>
              </a:spcAft>
              <a:buFont typeface="Arial" panose="020B0604020202020204" pitchFamily="34" charset="0"/>
              <a:buChar char="•"/>
            </a:pPr>
            <a:r>
              <a:rPr lang="en-US" dirty="0">
                <a:solidFill>
                  <a:srgbClr val="000000"/>
                </a:solidFill>
              </a:rPr>
              <a:t>Transformation</a:t>
            </a:r>
          </a:p>
          <a:p>
            <a:pPr marL="742950" lvl="1" indent="-285750" defTabSz="457200" fontAlgn="base">
              <a:spcAft>
                <a:spcPct val="0"/>
              </a:spcAft>
              <a:buFont typeface="Arial" panose="020B0604020202020204" pitchFamily="34" charset="0"/>
              <a:buChar char="•"/>
            </a:pPr>
            <a:r>
              <a:rPr lang="en-US" sz="1600" dirty="0">
                <a:solidFill>
                  <a:srgbClr val="000000"/>
                </a:solidFill>
              </a:rPr>
              <a:t>Alkylation</a:t>
            </a:r>
          </a:p>
          <a:p>
            <a:pPr marL="742950" lvl="1" indent="-285750" defTabSz="457200" fontAlgn="base">
              <a:spcAft>
                <a:spcPct val="0"/>
              </a:spcAft>
              <a:buFont typeface="Arial" panose="020B0604020202020204" pitchFamily="34" charset="0"/>
              <a:buChar char="•"/>
            </a:pPr>
            <a:r>
              <a:rPr lang="en-US" sz="1600" dirty="0">
                <a:solidFill>
                  <a:srgbClr val="000000"/>
                </a:solidFill>
              </a:rPr>
              <a:t>Etherification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926909"/>
            <a:ext cx="3533775"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487779" y="1809108"/>
            <a:ext cx="2093996" cy="20066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base">
              <a:spcBef>
                <a:spcPct val="0"/>
              </a:spcBef>
              <a:spcAft>
                <a:spcPct val="0"/>
              </a:spcAft>
            </a:pPr>
            <a:endParaRPr lang="en-US">
              <a:solidFill>
                <a:srgbClr val="000000"/>
              </a:solidFill>
            </a:endParaRPr>
          </a:p>
        </p:txBody>
      </p:sp>
      <p:sp>
        <p:nvSpPr>
          <p:cNvPr id="5" name="Rectangle 4"/>
          <p:cNvSpPr/>
          <p:nvPr/>
        </p:nvSpPr>
        <p:spPr>
          <a:xfrm>
            <a:off x="6819900" y="1809108"/>
            <a:ext cx="1285875" cy="29591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base">
              <a:spcBef>
                <a:spcPct val="0"/>
              </a:spcBef>
              <a:spcAft>
                <a:spcPct val="0"/>
              </a:spcAft>
            </a:pPr>
            <a:endParaRPr lang="en-US">
              <a:solidFill>
                <a:srgbClr val="000000"/>
              </a:solidFill>
            </a:endParaRPr>
          </a:p>
        </p:txBody>
      </p:sp>
    </p:spTree>
    <p:extLst>
      <p:ext uri="{BB962C8B-B14F-4D97-AF65-F5344CB8AC3E}">
        <p14:creationId xmlns:p14="http://schemas.microsoft.com/office/powerpoint/2010/main" val="27895921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Demand Shifts Toward Lighter Oil Products</a:t>
            </a:r>
            <a:endParaRPr lang="en-US" dirty="0"/>
          </a:p>
        </p:txBody>
      </p:sp>
      <p:pic>
        <p:nvPicPr>
          <p:cNvPr id="4" name="Picture 3"/>
          <p:cNvPicPr>
            <a:picLocks noChangeAspect="1"/>
          </p:cNvPicPr>
          <p:nvPr/>
        </p:nvPicPr>
        <p:blipFill>
          <a:blip r:embed="rId3"/>
          <a:stretch>
            <a:fillRect/>
          </a:stretch>
        </p:blipFill>
        <p:spPr>
          <a:xfrm>
            <a:off x="0" y="2006600"/>
            <a:ext cx="8969846" cy="3078639"/>
          </a:xfrm>
          <a:prstGeom prst="rect">
            <a:avLst/>
          </a:prstGeom>
        </p:spPr>
      </p:pic>
      <p:sp>
        <p:nvSpPr>
          <p:cNvPr id="2" name="TextBox 1"/>
          <p:cNvSpPr txBox="1"/>
          <p:nvPr/>
        </p:nvSpPr>
        <p:spPr>
          <a:xfrm>
            <a:off x="206185" y="1728920"/>
            <a:ext cx="2629844" cy="276999"/>
          </a:xfrm>
          <a:prstGeom prst="rect">
            <a:avLst/>
          </a:prstGeom>
          <a:noFill/>
        </p:spPr>
        <p:txBody>
          <a:bodyPr wrap="square" rtlCol="0">
            <a:spAutoFit/>
          </a:bodyPr>
          <a:lstStyle/>
          <a:p>
            <a:pPr defTabSz="914400"/>
            <a:r>
              <a:rPr lang="en-US" sz="1200" dirty="0">
                <a:solidFill>
                  <a:srgbClr val="000000"/>
                </a:solidFill>
              </a:rPr>
              <a:t>Share of </a:t>
            </a:r>
            <a:r>
              <a:rPr lang="en-US" sz="1200" dirty="0" smtClean="0">
                <a:solidFill>
                  <a:srgbClr val="000000"/>
                </a:solidFill>
              </a:rPr>
              <a:t>liquid </a:t>
            </a:r>
            <a:r>
              <a:rPr lang="en-US" sz="1200" dirty="0">
                <a:solidFill>
                  <a:srgbClr val="000000"/>
                </a:solidFill>
              </a:rPr>
              <a:t>products </a:t>
            </a:r>
          </a:p>
        </p:txBody>
      </p:sp>
    </p:spTree>
    <p:extLst>
      <p:ext uri="{BB962C8B-B14F-4D97-AF65-F5344CB8AC3E}">
        <p14:creationId xmlns:p14="http://schemas.microsoft.com/office/powerpoint/2010/main" val="3002094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2"/>
          <p:cNvSpPr>
            <a:spLocks noGrp="1"/>
          </p:cNvSpPr>
          <p:nvPr>
            <p:ph type="title"/>
          </p:nvPr>
        </p:nvSpPr>
        <p:spPr/>
        <p:txBody>
          <a:bodyPr/>
          <a:lstStyle/>
          <a:p>
            <a:r>
              <a:rPr lang="en-US" altLang="en-US" dirty="0" smtClean="0">
                <a:latin typeface="Arial" pitchFamily="34" charset="0"/>
                <a:cs typeface="Arial" pitchFamily="34" charset="0"/>
              </a:rPr>
              <a:t>Simplified Fuels Refining</a:t>
            </a:r>
            <a:endParaRPr lang="en-US" altLang="en-US" dirty="0">
              <a:latin typeface="Arial" pitchFamily="34" charset="0"/>
              <a:cs typeface="Arial" pitchFamily="34" charset="0"/>
            </a:endParaRPr>
          </a:p>
        </p:txBody>
      </p:sp>
      <p:sp>
        <p:nvSpPr>
          <p:cNvPr id="7171" name="AutoShape 6"/>
          <p:cNvSpPr>
            <a:spLocks noChangeAspect="1" noChangeArrowheads="1"/>
          </p:cNvSpPr>
          <p:nvPr/>
        </p:nvSpPr>
        <p:spPr bwMode="auto">
          <a:xfrm>
            <a:off x="0" y="1052513"/>
            <a:ext cx="6115050" cy="445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00"/>
            <a:endParaRPr lang="en-US" altLang="en-US">
              <a:solidFill>
                <a:srgbClr val="000000"/>
              </a:solidFill>
            </a:endParaRPr>
          </a:p>
        </p:txBody>
      </p:sp>
      <p:sp>
        <p:nvSpPr>
          <p:cNvPr id="7217" name="TextBox 1"/>
          <p:cNvSpPr txBox="1">
            <a:spLocks noChangeArrowheads="1"/>
          </p:cNvSpPr>
          <p:nvPr/>
        </p:nvSpPr>
        <p:spPr bwMode="auto">
          <a:xfrm>
            <a:off x="5423441" y="1692742"/>
            <a:ext cx="3302036"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a:r>
              <a:rPr lang="en-US" altLang="en-US" sz="1000" dirty="0">
                <a:solidFill>
                  <a:srgbClr val="000000"/>
                </a:solidFill>
              </a:rPr>
              <a:t>Atmospheric  Pipestill – separation by boiling point</a:t>
            </a:r>
          </a:p>
          <a:p>
            <a:pPr defTabSz="914400"/>
            <a:endParaRPr lang="en-US" altLang="en-US" sz="1000" dirty="0">
              <a:solidFill>
                <a:srgbClr val="000000"/>
              </a:solidFill>
            </a:endParaRPr>
          </a:p>
          <a:p>
            <a:pPr defTabSz="914400"/>
            <a:r>
              <a:rPr lang="en-US" altLang="en-US" sz="1000" dirty="0">
                <a:solidFill>
                  <a:srgbClr val="000000"/>
                </a:solidFill>
              </a:rPr>
              <a:t>Hydrofining – sulfur removal via hydrogen addition </a:t>
            </a:r>
          </a:p>
          <a:p>
            <a:pPr defTabSz="914400"/>
            <a:endParaRPr lang="en-US" altLang="en-US" sz="1000" dirty="0">
              <a:solidFill>
                <a:srgbClr val="000000"/>
              </a:solidFill>
            </a:endParaRPr>
          </a:p>
          <a:p>
            <a:pPr defTabSz="914400"/>
            <a:r>
              <a:rPr lang="en-US" altLang="en-US" sz="1000" dirty="0">
                <a:solidFill>
                  <a:srgbClr val="000000"/>
                </a:solidFill>
              </a:rPr>
              <a:t>Reforming – increase gasoline octane, chemicals  feed for aromatics</a:t>
            </a:r>
          </a:p>
          <a:p>
            <a:pPr defTabSz="914400"/>
            <a:endParaRPr lang="en-US" altLang="en-US" sz="1000" dirty="0">
              <a:solidFill>
                <a:srgbClr val="000000"/>
              </a:solidFill>
            </a:endParaRPr>
          </a:p>
          <a:p>
            <a:pPr defTabSz="914400"/>
            <a:r>
              <a:rPr lang="en-US" altLang="en-US" sz="1000" dirty="0">
                <a:solidFill>
                  <a:srgbClr val="000000"/>
                </a:solidFill>
              </a:rPr>
              <a:t>Vacuum </a:t>
            </a:r>
            <a:r>
              <a:rPr lang="en-US" altLang="en-US" sz="1000" dirty="0" err="1">
                <a:solidFill>
                  <a:srgbClr val="000000"/>
                </a:solidFill>
              </a:rPr>
              <a:t>Pipestill</a:t>
            </a:r>
            <a:r>
              <a:rPr lang="en-US" altLang="en-US" sz="1000" dirty="0">
                <a:solidFill>
                  <a:srgbClr val="000000"/>
                </a:solidFill>
              </a:rPr>
              <a:t> – separation by boiling point under a vacuum</a:t>
            </a:r>
          </a:p>
          <a:p>
            <a:pPr defTabSz="914400"/>
            <a:endParaRPr lang="en-US" altLang="en-US" sz="1000" dirty="0">
              <a:solidFill>
                <a:srgbClr val="000000"/>
              </a:solidFill>
            </a:endParaRPr>
          </a:p>
          <a:p>
            <a:pPr defTabSz="914400"/>
            <a:r>
              <a:rPr lang="en-US" altLang="en-US" sz="1000" dirty="0">
                <a:solidFill>
                  <a:srgbClr val="000000"/>
                </a:solidFill>
              </a:rPr>
              <a:t>Fluid Catalytic Cracking (FCC) – convert vacuum gas oil to clean products, primarily gasoline</a:t>
            </a:r>
          </a:p>
          <a:p>
            <a:pPr defTabSz="914400"/>
            <a:endParaRPr lang="en-US" altLang="en-US" sz="1000" dirty="0">
              <a:solidFill>
                <a:srgbClr val="000000"/>
              </a:solidFill>
            </a:endParaRPr>
          </a:p>
          <a:p>
            <a:pPr defTabSz="914400"/>
            <a:r>
              <a:rPr lang="en-US" altLang="en-US" sz="1000" dirty="0">
                <a:solidFill>
                  <a:srgbClr val="000000"/>
                </a:solidFill>
              </a:rPr>
              <a:t>Alkylation – upgrade light ends to high octane gasoline blending components</a:t>
            </a:r>
          </a:p>
          <a:p>
            <a:pPr defTabSz="914400"/>
            <a:endParaRPr lang="en-US" altLang="en-US" sz="1000" dirty="0">
              <a:solidFill>
                <a:srgbClr val="000000"/>
              </a:solidFill>
            </a:endParaRPr>
          </a:p>
          <a:p>
            <a:pPr defTabSz="914400"/>
            <a:r>
              <a:rPr lang="en-US" altLang="en-US" sz="1000" dirty="0">
                <a:solidFill>
                  <a:srgbClr val="000000"/>
                </a:solidFill>
              </a:rPr>
              <a:t>Hydrocracking – convert vacuum gasoil to clean products, primarily diesel</a:t>
            </a:r>
          </a:p>
          <a:p>
            <a:pPr defTabSz="914400"/>
            <a:endParaRPr lang="en-US" altLang="en-US" sz="1000" dirty="0">
              <a:solidFill>
                <a:srgbClr val="000000"/>
              </a:solidFill>
            </a:endParaRPr>
          </a:p>
          <a:p>
            <a:pPr defTabSz="914400"/>
            <a:r>
              <a:rPr lang="en-US" altLang="en-US" sz="1000" dirty="0">
                <a:solidFill>
                  <a:srgbClr val="000000"/>
                </a:solidFill>
              </a:rPr>
              <a:t>Coker – convert residual to lighter products and coke</a:t>
            </a:r>
          </a:p>
        </p:txBody>
      </p:sp>
      <p:sp>
        <p:nvSpPr>
          <p:cNvPr id="2" name="Rectangle 1"/>
          <p:cNvSpPr/>
          <p:nvPr/>
        </p:nvSpPr>
        <p:spPr>
          <a:xfrm>
            <a:off x="1974393" y="1577808"/>
            <a:ext cx="602974" cy="362010"/>
          </a:xfrm>
          <a:prstGeom prst="rect">
            <a:avLst/>
          </a:prstGeom>
          <a:ln w="12700"/>
        </p:spPr>
        <p:style>
          <a:lnRef idx="2">
            <a:schemeClr val="dk1"/>
          </a:lnRef>
          <a:fillRef idx="1">
            <a:schemeClr val="lt1"/>
          </a:fillRef>
          <a:effectRef idx="0">
            <a:schemeClr val="dk1"/>
          </a:effectRef>
          <a:fontRef idx="minor">
            <a:schemeClr val="dk1"/>
          </a:fontRef>
        </p:style>
        <p:txBody>
          <a:bodyPr lIns="18288" tIns="18288" rIns="18288" bIns="18288" rtlCol="0" anchor="ctr"/>
          <a:lstStyle/>
          <a:p>
            <a:pPr algn="ctr" defTabSz="914400"/>
            <a:r>
              <a:rPr lang="en-US" sz="900" dirty="0">
                <a:solidFill>
                  <a:srgbClr val="000000"/>
                </a:solidFill>
              </a:rPr>
              <a:t>Virgin light ends</a:t>
            </a:r>
          </a:p>
        </p:txBody>
      </p:sp>
      <p:sp>
        <p:nvSpPr>
          <p:cNvPr id="9" name="Rectangle 8"/>
          <p:cNvSpPr/>
          <p:nvPr/>
        </p:nvSpPr>
        <p:spPr>
          <a:xfrm>
            <a:off x="1203998" y="2045452"/>
            <a:ext cx="398092" cy="1177146"/>
          </a:xfrm>
          <a:prstGeom prst="rect">
            <a:avLst/>
          </a:prstGeom>
          <a:ln w="12700"/>
        </p:spPr>
        <p:style>
          <a:lnRef idx="2">
            <a:schemeClr val="dk1"/>
          </a:lnRef>
          <a:fillRef idx="1">
            <a:schemeClr val="lt1"/>
          </a:fillRef>
          <a:effectRef idx="0">
            <a:schemeClr val="dk1"/>
          </a:effectRef>
          <a:fontRef idx="minor">
            <a:schemeClr val="dk1"/>
          </a:fontRef>
        </p:style>
        <p:txBody>
          <a:bodyPr lIns="18288" tIns="18288" rIns="18288" bIns="18288" rtlCol="0" anchor="ctr"/>
          <a:lstStyle/>
          <a:p>
            <a:pPr algn="ctr" defTabSz="914400"/>
            <a:r>
              <a:rPr lang="en-US" sz="900" dirty="0">
                <a:solidFill>
                  <a:srgbClr val="000000"/>
                </a:solidFill>
              </a:rPr>
              <a:t>Atmos.</a:t>
            </a:r>
          </a:p>
          <a:p>
            <a:pPr algn="ctr" defTabSz="914400"/>
            <a:r>
              <a:rPr lang="en-US" sz="900" dirty="0">
                <a:solidFill>
                  <a:srgbClr val="000000"/>
                </a:solidFill>
              </a:rPr>
              <a:t>Pipe-still</a:t>
            </a:r>
          </a:p>
        </p:txBody>
      </p:sp>
      <p:sp>
        <p:nvSpPr>
          <p:cNvPr id="10" name="Rectangle 9"/>
          <p:cNvSpPr/>
          <p:nvPr/>
        </p:nvSpPr>
        <p:spPr>
          <a:xfrm>
            <a:off x="1950363" y="2079843"/>
            <a:ext cx="731520" cy="320040"/>
          </a:xfrm>
          <a:prstGeom prst="rect">
            <a:avLst/>
          </a:prstGeom>
          <a:ln w="12700"/>
        </p:spPr>
        <p:style>
          <a:lnRef idx="2">
            <a:schemeClr val="dk1"/>
          </a:lnRef>
          <a:fillRef idx="1">
            <a:schemeClr val="lt1"/>
          </a:fillRef>
          <a:effectRef idx="0">
            <a:schemeClr val="dk1"/>
          </a:effectRef>
          <a:fontRef idx="minor">
            <a:schemeClr val="dk1"/>
          </a:fontRef>
        </p:style>
        <p:txBody>
          <a:bodyPr lIns="18288" tIns="18288" rIns="18288" bIns="18288" rtlCol="0" anchor="ctr"/>
          <a:lstStyle/>
          <a:p>
            <a:pPr algn="ctr" defTabSz="914400"/>
            <a:r>
              <a:rPr lang="en-US" sz="900" dirty="0">
                <a:solidFill>
                  <a:srgbClr val="000000"/>
                </a:solidFill>
              </a:rPr>
              <a:t>Naphtha Hydrofining</a:t>
            </a:r>
          </a:p>
        </p:txBody>
      </p:sp>
      <p:sp>
        <p:nvSpPr>
          <p:cNvPr id="11" name="Rectangle 10"/>
          <p:cNvSpPr/>
          <p:nvPr/>
        </p:nvSpPr>
        <p:spPr>
          <a:xfrm>
            <a:off x="3125912" y="2079843"/>
            <a:ext cx="607259" cy="320040"/>
          </a:xfrm>
          <a:prstGeom prst="rect">
            <a:avLst/>
          </a:prstGeom>
          <a:ln w="12700"/>
        </p:spPr>
        <p:style>
          <a:lnRef idx="2">
            <a:schemeClr val="dk1"/>
          </a:lnRef>
          <a:fillRef idx="1">
            <a:schemeClr val="lt1"/>
          </a:fillRef>
          <a:effectRef idx="0">
            <a:schemeClr val="dk1"/>
          </a:effectRef>
          <a:fontRef idx="minor">
            <a:schemeClr val="dk1"/>
          </a:fontRef>
        </p:style>
        <p:txBody>
          <a:bodyPr lIns="18288" tIns="18288" rIns="18288" bIns="18288" rtlCol="0" anchor="ctr"/>
          <a:lstStyle/>
          <a:p>
            <a:pPr algn="ctr" defTabSz="914400"/>
            <a:r>
              <a:rPr lang="en-US" sz="900" dirty="0">
                <a:solidFill>
                  <a:srgbClr val="000000"/>
                </a:solidFill>
              </a:rPr>
              <a:t>Reformer</a:t>
            </a:r>
          </a:p>
        </p:txBody>
      </p:sp>
      <p:sp>
        <p:nvSpPr>
          <p:cNvPr id="12" name="Rectangle 11"/>
          <p:cNvSpPr/>
          <p:nvPr/>
        </p:nvSpPr>
        <p:spPr>
          <a:xfrm>
            <a:off x="1951723" y="2510670"/>
            <a:ext cx="625645" cy="731520"/>
          </a:xfrm>
          <a:prstGeom prst="rect">
            <a:avLst/>
          </a:prstGeom>
          <a:ln w="12700"/>
        </p:spPr>
        <p:style>
          <a:lnRef idx="2">
            <a:schemeClr val="dk1"/>
          </a:lnRef>
          <a:fillRef idx="1">
            <a:schemeClr val="lt1"/>
          </a:fillRef>
          <a:effectRef idx="0">
            <a:schemeClr val="dk1"/>
          </a:effectRef>
          <a:fontRef idx="minor">
            <a:schemeClr val="dk1"/>
          </a:fontRef>
        </p:style>
        <p:txBody>
          <a:bodyPr lIns="18288" tIns="18288" rIns="18288" bIns="18288" rtlCol="0" anchor="ctr"/>
          <a:lstStyle/>
          <a:p>
            <a:pPr algn="ctr" defTabSz="914400"/>
            <a:r>
              <a:rPr lang="en-US" sz="900" dirty="0">
                <a:solidFill>
                  <a:srgbClr val="000000"/>
                </a:solidFill>
              </a:rPr>
              <a:t>Distillate Hydrofining</a:t>
            </a:r>
          </a:p>
        </p:txBody>
      </p:sp>
      <p:sp>
        <p:nvSpPr>
          <p:cNvPr id="3" name="TextBox 2"/>
          <p:cNvSpPr txBox="1"/>
          <p:nvPr/>
        </p:nvSpPr>
        <p:spPr>
          <a:xfrm>
            <a:off x="4254606" y="1532199"/>
            <a:ext cx="421910" cy="230832"/>
          </a:xfrm>
          <a:prstGeom prst="rect">
            <a:avLst/>
          </a:prstGeom>
          <a:noFill/>
        </p:spPr>
        <p:txBody>
          <a:bodyPr wrap="none" rtlCol="0">
            <a:spAutoFit/>
          </a:bodyPr>
          <a:lstStyle/>
          <a:p>
            <a:pPr defTabSz="914400"/>
            <a:r>
              <a:rPr lang="en-US" sz="900" b="1" dirty="0">
                <a:solidFill>
                  <a:srgbClr val="000000"/>
                </a:solidFill>
              </a:rPr>
              <a:t>LPG</a:t>
            </a:r>
          </a:p>
        </p:txBody>
      </p:sp>
      <p:sp>
        <p:nvSpPr>
          <p:cNvPr id="14" name="TextBox 13"/>
          <p:cNvSpPr txBox="1"/>
          <p:nvPr/>
        </p:nvSpPr>
        <p:spPr>
          <a:xfrm>
            <a:off x="4254607" y="1766103"/>
            <a:ext cx="646331" cy="230832"/>
          </a:xfrm>
          <a:prstGeom prst="rect">
            <a:avLst/>
          </a:prstGeom>
          <a:noFill/>
        </p:spPr>
        <p:txBody>
          <a:bodyPr wrap="none" rtlCol="0">
            <a:spAutoFit/>
          </a:bodyPr>
          <a:lstStyle/>
          <a:p>
            <a:pPr defTabSz="914400"/>
            <a:r>
              <a:rPr lang="en-US" sz="900" b="1" dirty="0">
                <a:solidFill>
                  <a:srgbClr val="000000"/>
                </a:solidFill>
              </a:rPr>
              <a:t>Naphtha</a:t>
            </a:r>
          </a:p>
        </p:txBody>
      </p:sp>
      <p:sp>
        <p:nvSpPr>
          <p:cNvPr id="15" name="TextBox 14"/>
          <p:cNvSpPr txBox="1"/>
          <p:nvPr/>
        </p:nvSpPr>
        <p:spPr>
          <a:xfrm>
            <a:off x="4254607" y="2102181"/>
            <a:ext cx="671979" cy="230832"/>
          </a:xfrm>
          <a:prstGeom prst="rect">
            <a:avLst/>
          </a:prstGeom>
          <a:noFill/>
        </p:spPr>
        <p:txBody>
          <a:bodyPr wrap="none" rtlCol="0">
            <a:spAutoFit/>
          </a:bodyPr>
          <a:lstStyle/>
          <a:p>
            <a:pPr defTabSz="914400"/>
            <a:r>
              <a:rPr lang="en-US" sz="900" b="1" dirty="0">
                <a:solidFill>
                  <a:srgbClr val="000000"/>
                </a:solidFill>
              </a:rPr>
              <a:t>Gasoline</a:t>
            </a:r>
          </a:p>
        </p:txBody>
      </p:sp>
      <p:sp>
        <p:nvSpPr>
          <p:cNvPr id="16" name="TextBox 15"/>
          <p:cNvSpPr txBox="1"/>
          <p:nvPr/>
        </p:nvSpPr>
        <p:spPr>
          <a:xfrm>
            <a:off x="4254606" y="2562903"/>
            <a:ext cx="1178528" cy="230832"/>
          </a:xfrm>
          <a:prstGeom prst="rect">
            <a:avLst/>
          </a:prstGeom>
          <a:noFill/>
        </p:spPr>
        <p:txBody>
          <a:bodyPr wrap="none" rtlCol="0">
            <a:spAutoFit/>
          </a:bodyPr>
          <a:lstStyle/>
          <a:p>
            <a:pPr defTabSz="914400"/>
            <a:r>
              <a:rPr lang="en-US" sz="900" b="1" dirty="0">
                <a:solidFill>
                  <a:srgbClr val="000000"/>
                </a:solidFill>
              </a:rPr>
              <a:t>Jet Fuel/Kerosene</a:t>
            </a:r>
          </a:p>
        </p:txBody>
      </p:sp>
      <p:sp>
        <p:nvSpPr>
          <p:cNvPr id="17" name="TextBox 16"/>
          <p:cNvSpPr txBox="1"/>
          <p:nvPr/>
        </p:nvSpPr>
        <p:spPr>
          <a:xfrm>
            <a:off x="4254607" y="2919433"/>
            <a:ext cx="1037463" cy="230832"/>
          </a:xfrm>
          <a:prstGeom prst="rect">
            <a:avLst/>
          </a:prstGeom>
          <a:noFill/>
        </p:spPr>
        <p:txBody>
          <a:bodyPr wrap="none" rtlCol="0">
            <a:spAutoFit/>
          </a:bodyPr>
          <a:lstStyle/>
          <a:p>
            <a:pPr defTabSz="914400"/>
            <a:r>
              <a:rPr lang="en-US" sz="900" b="1" dirty="0">
                <a:solidFill>
                  <a:srgbClr val="000000"/>
                </a:solidFill>
              </a:rPr>
              <a:t>Distillate/Diesel</a:t>
            </a:r>
          </a:p>
        </p:txBody>
      </p:sp>
      <p:sp>
        <p:nvSpPr>
          <p:cNvPr id="18" name="TextBox 17"/>
          <p:cNvSpPr txBox="1"/>
          <p:nvPr/>
        </p:nvSpPr>
        <p:spPr>
          <a:xfrm>
            <a:off x="4254607" y="3160547"/>
            <a:ext cx="607859" cy="230832"/>
          </a:xfrm>
          <a:prstGeom prst="rect">
            <a:avLst/>
          </a:prstGeom>
          <a:noFill/>
        </p:spPr>
        <p:txBody>
          <a:bodyPr wrap="none" rtlCol="0">
            <a:spAutoFit/>
          </a:bodyPr>
          <a:lstStyle/>
          <a:p>
            <a:pPr defTabSz="914400"/>
            <a:r>
              <a:rPr lang="en-US" sz="900" b="1" dirty="0">
                <a:solidFill>
                  <a:srgbClr val="000000"/>
                </a:solidFill>
              </a:rPr>
              <a:t>Fuel Oil</a:t>
            </a:r>
          </a:p>
        </p:txBody>
      </p:sp>
      <p:cxnSp>
        <p:nvCxnSpPr>
          <p:cNvPr id="7" name="Elbow Connector 6"/>
          <p:cNvCxnSpPr/>
          <p:nvPr/>
        </p:nvCxnSpPr>
        <p:spPr>
          <a:xfrm rot="5400000" flipH="1" flipV="1">
            <a:off x="1518270" y="1620917"/>
            <a:ext cx="301752" cy="547319"/>
          </a:xfrm>
          <a:prstGeom prst="bentConnector2">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2577366" y="1647615"/>
            <a:ext cx="1719072"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V="1">
            <a:off x="2577366" y="1837800"/>
            <a:ext cx="1719072"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flipV="1">
            <a:off x="1606394" y="2200551"/>
            <a:ext cx="329184"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V="1">
            <a:off x="1606394" y="2685459"/>
            <a:ext cx="329184"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flipV="1">
            <a:off x="1606394" y="3155253"/>
            <a:ext cx="329184"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V="1">
            <a:off x="2689479" y="2200551"/>
            <a:ext cx="420624"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flipV="1">
            <a:off x="3733170" y="2207518"/>
            <a:ext cx="548640"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V="1">
            <a:off x="2577366" y="2677715"/>
            <a:ext cx="1719072"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flipV="1">
            <a:off x="2577366" y="3034849"/>
            <a:ext cx="1719072"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a:off x="1403044" y="3275964"/>
            <a:ext cx="2893395" cy="6953"/>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1395486" y="3222598"/>
            <a:ext cx="0" cy="5486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720505" y="2981443"/>
            <a:ext cx="457200"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589134" y="2791215"/>
            <a:ext cx="518091" cy="369332"/>
          </a:xfrm>
          <a:prstGeom prst="rect">
            <a:avLst/>
          </a:prstGeom>
          <a:noFill/>
        </p:spPr>
        <p:txBody>
          <a:bodyPr wrap="none" rtlCol="0">
            <a:spAutoFit/>
          </a:bodyPr>
          <a:lstStyle/>
          <a:p>
            <a:pPr defTabSz="914400"/>
            <a:r>
              <a:rPr lang="en-US" sz="900" b="1" dirty="0">
                <a:solidFill>
                  <a:srgbClr val="000000"/>
                </a:solidFill>
              </a:rPr>
              <a:t>Crude</a:t>
            </a:r>
          </a:p>
          <a:p>
            <a:pPr defTabSz="914400"/>
            <a:r>
              <a:rPr lang="en-US" sz="900" b="1" dirty="0">
                <a:solidFill>
                  <a:srgbClr val="000000"/>
                </a:solidFill>
              </a:rPr>
              <a:t>Oil</a:t>
            </a:r>
          </a:p>
        </p:txBody>
      </p:sp>
      <p:cxnSp>
        <p:nvCxnSpPr>
          <p:cNvPr id="41" name="Straight Arrow Connector 40"/>
          <p:cNvCxnSpPr/>
          <p:nvPr/>
        </p:nvCxnSpPr>
        <p:spPr>
          <a:xfrm flipH="1">
            <a:off x="3899425" y="3064750"/>
            <a:ext cx="0" cy="201168"/>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H="1">
            <a:off x="1395486" y="3222598"/>
            <a:ext cx="0" cy="201168"/>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3" name="Rectangle 42"/>
          <p:cNvSpPr/>
          <p:nvPr/>
        </p:nvSpPr>
        <p:spPr>
          <a:xfrm>
            <a:off x="1188885" y="3425717"/>
            <a:ext cx="607259" cy="320040"/>
          </a:xfrm>
          <a:prstGeom prst="rect">
            <a:avLst/>
          </a:prstGeom>
          <a:solidFill>
            <a:srgbClr val="C3D69B"/>
          </a:solidFill>
          <a:ln w="12700"/>
        </p:spPr>
        <p:style>
          <a:lnRef idx="2">
            <a:schemeClr val="dk1"/>
          </a:lnRef>
          <a:fillRef idx="1">
            <a:schemeClr val="lt1"/>
          </a:fillRef>
          <a:effectRef idx="0">
            <a:schemeClr val="dk1"/>
          </a:effectRef>
          <a:fontRef idx="minor">
            <a:schemeClr val="dk1"/>
          </a:fontRef>
        </p:style>
        <p:txBody>
          <a:bodyPr lIns="18288" tIns="18288" rIns="18288" bIns="18288" rtlCol="0" anchor="ctr"/>
          <a:lstStyle/>
          <a:p>
            <a:pPr algn="ctr" defTabSz="914400"/>
            <a:r>
              <a:rPr lang="en-US" sz="900" dirty="0">
                <a:solidFill>
                  <a:srgbClr val="000000"/>
                </a:solidFill>
              </a:rPr>
              <a:t>Vacuum Pipe-still</a:t>
            </a:r>
          </a:p>
        </p:txBody>
      </p:sp>
      <p:sp>
        <p:nvSpPr>
          <p:cNvPr id="47" name="Rectangle 46"/>
          <p:cNvSpPr/>
          <p:nvPr/>
        </p:nvSpPr>
        <p:spPr>
          <a:xfrm>
            <a:off x="1755873" y="3993043"/>
            <a:ext cx="397880" cy="453075"/>
          </a:xfrm>
          <a:prstGeom prst="rect">
            <a:avLst/>
          </a:prstGeom>
          <a:solidFill>
            <a:srgbClr val="FAC090"/>
          </a:solidFill>
          <a:ln w="12700"/>
        </p:spPr>
        <p:style>
          <a:lnRef idx="2">
            <a:schemeClr val="dk1"/>
          </a:lnRef>
          <a:fillRef idx="1">
            <a:schemeClr val="lt1"/>
          </a:fillRef>
          <a:effectRef idx="0">
            <a:schemeClr val="dk1"/>
          </a:effectRef>
          <a:fontRef idx="minor">
            <a:schemeClr val="dk1"/>
          </a:fontRef>
        </p:style>
        <p:txBody>
          <a:bodyPr lIns="18288" tIns="18288" rIns="18288" bIns="18288" rtlCol="0" anchor="ctr"/>
          <a:lstStyle/>
          <a:p>
            <a:pPr algn="ctr" defTabSz="914400"/>
            <a:r>
              <a:rPr lang="en-US" sz="900" dirty="0">
                <a:solidFill>
                  <a:srgbClr val="000000"/>
                </a:solidFill>
              </a:rPr>
              <a:t>Coker</a:t>
            </a:r>
          </a:p>
        </p:txBody>
      </p:sp>
      <p:sp>
        <p:nvSpPr>
          <p:cNvPr id="49" name="TextBox 48"/>
          <p:cNvSpPr txBox="1"/>
          <p:nvPr/>
        </p:nvSpPr>
        <p:spPr>
          <a:xfrm>
            <a:off x="4254607" y="4012888"/>
            <a:ext cx="671979" cy="230832"/>
          </a:xfrm>
          <a:prstGeom prst="rect">
            <a:avLst/>
          </a:prstGeom>
          <a:noFill/>
        </p:spPr>
        <p:txBody>
          <a:bodyPr wrap="none" rtlCol="0">
            <a:spAutoFit/>
          </a:bodyPr>
          <a:lstStyle/>
          <a:p>
            <a:pPr defTabSz="914400"/>
            <a:r>
              <a:rPr lang="en-US" sz="900" b="1" dirty="0">
                <a:solidFill>
                  <a:srgbClr val="000000"/>
                </a:solidFill>
              </a:rPr>
              <a:t>Gasoline</a:t>
            </a:r>
          </a:p>
        </p:txBody>
      </p:sp>
      <p:sp>
        <p:nvSpPr>
          <p:cNvPr id="50" name="TextBox 49"/>
          <p:cNvSpPr txBox="1"/>
          <p:nvPr/>
        </p:nvSpPr>
        <p:spPr>
          <a:xfrm>
            <a:off x="4254607" y="4490075"/>
            <a:ext cx="992579" cy="230832"/>
          </a:xfrm>
          <a:prstGeom prst="rect">
            <a:avLst/>
          </a:prstGeom>
          <a:noFill/>
        </p:spPr>
        <p:txBody>
          <a:bodyPr wrap="none" rtlCol="0">
            <a:spAutoFit/>
          </a:bodyPr>
          <a:lstStyle/>
          <a:p>
            <a:pPr defTabSz="914400"/>
            <a:r>
              <a:rPr lang="en-US" sz="900" b="1" dirty="0">
                <a:solidFill>
                  <a:srgbClr val="000000"/>
                </a:solidFill>
              </a:rPr>
              <a:t>Jet Fuel/Diesel</a:t>
            </a:r>
          </a:p>
        </p:txBody>
      </p:sp>
      <p:sp>
        <p:nvSpPr>
          <p:cNvPr id="51" name="TextBox 50"/>
          <p:cNvSpPr txBox="1"/>
          <p:nvPr/>
        </p:nvSpPr>
        <p:spPr>
          <a:xfrm>
            <a:off x="3888319" y="3394456"/>
            <a:ext cx="763351" cy="307777"/>
          </a:xfrm>
          <a:prstGeom prst="rect">
            <a:avLst/>
          </a:prstGeom>
          <a:noFill/>
        </p:spPr>
        <p:txBody>
          <a:bodyPr wrap="none" rtlCol="0">
            <a:spAutoFit/>
          </a:bodyPr>
          <a:lstStyle/>
          <a:p>
            <a:pPr defTabSz="914400"/>
            <a:r>
              <a:rPr lang="en-US" sz="700" i="1" dirty="0">
                <a:solidFill>
                  <a:srgbClr val="000000"/>
                </a:solidFill>
              </a:rPr>
              <a:t>Cracked Light </a:t>
            </a:r>
          </a:p>
          <a:p>
            <a:pPr defTabSz="914400"/>
            <a:r>
              <a:rPr lang="en-US" sz="700" i="1" dirty="0">
                <a:solidFill>
                  <a:srgbClr val="000000"/>
                </a:solidFill>
              </a:rPr>
              <a:t>Ends</a:t>
            </a:r>
          </a:p>
        </p:txBody>
      </p:sp>
      <p:sp>
        <p:nvSpPr>
          <p:cNvPr id="52" name="TextBox 51"/>
          <p:cNvSpPr txBox="1"/>
          <p:nvPr/>
        </p:nvSpPr>
        <p:spPr>
          <a:xfrm>
            <a:off x="1911539" y="3433155"/>
            <a:ext cx="484428" cy="200055"/>
          </a:xfrm>
          <a:prstGeom prst="rect">
            <a:avLst/>
          </a:prstGeom>
          <a:noFill/>
        </p:spPr>
        <p:txBody>
          <a:bodyPr wrap="none" rtlCol="0">
            <a:spAutoFit/>
          </a:bodyPr>
          <a:lstStyle/>
          <a:p>
            <a:pPr defTabSz="914400"/>
            <a:r>
              <a:rPr lang="en-US" sz="700" i="1" dirty="0">
                <a:solidFill>
                  <a:srgbClr val="000000"/>
                </a:solidFill>
              </a:rPr>
              <a:t>Gas Oil</a:t>
            </a:r>
          </a:p>
        </p:txBody>
      </p:sp>
      <p:sp>
        <p:nvSpPr>
          <p:cNvPr id="53" name="TextBox 52"/>
          <p:cNvSpPr txBox="1"/>
          <p:nvPr/>
        </p:nvSpPr>
        <p:spPr>
          <a:xfrm>
            <a:off x="1370856" y="4525137"/>
            <a:ext cx="375424" cy="307777"/>
          </a:xfrm>
          <a:prstGeom prst="rect">
            <a:avLst/>
          </a:prstGeom>
          <a:noFill/>
        </p:spPr>
        <p:txBody>
          <a:bodyPr wrap="none" rtlCol="0">
            <a:spAutoFit/>
          </a:bodyPr>
          <a:lstStyle/>
          <a:p>
            <a:pPr defTabSz="914400"/>
            <a:r>
              <a:rPr lang="en-US" sz="700" i="1" dirty="0">
                <a:solidFill>
                  <a:srgbClr val="000000"/>
                </a:solidFill>
              </a:rPr>
              <a:t>Gas </a:t>
            </a:r>
          </a:p>
          <a:p>
            <a:pPr defTabSz="914400"/>
            <a:r>
              <a:rPr lang="en-US" sz="700" i="1" dirty="0">
                <a:solidFill>
                  <a:srgbClr val="000000"/>
                </a:solidFill>
              </a:rPr>
              <a:t>Oil</a:t>
            </a:r>
          </a:p>
        </p:txBody>
      </p:sp>
      <p:sp>
        <p:nvSpPr>
          <p:cNvPr id="54" name="TextBox 53"/>
          <p:cNvSpPr txBox="1"/>
          <p:nvPr/>
        </p:nvSpPr>
        <p:spPr>
          <a:xfrm>
            <a:off x="1803957" y="3673123"/>
            <a:ext cx="607859" cy="200055"/>
          </a:xfrm>
          <a:prstGeom prst="rect">
            <a:avLst/>
          </a:prstGeom>
          <a:noFill/>
        </p:spPr>
        <p:txBody>
          <a:bodyPr wrap="none" rtlCol="0">
            <a:spAutoFit/>
          </a:bodyPr>
          <a:lstStyle/>
          <a:p>
            <a:pPr defTabSz="914400"/>
            <a:r>
              <a:rPr lang="en-US" sz="700" i="1" dirty="0">
                <a:solidFill>
                  <a:srgbClr val="000000"/>
                </a:solidFill>
              </a:rPr>
              <a:t>Light Ends</a:t>
            </a:r>
          </a:p>
        </p:txBody>
      </p:sp>
      <p:sp>
        <p:nvSpPr>
          <p:cNvPr id="55" name="TextBox 54"/>
          <p:cNvSpPr txBox="1"/>
          <p:nvPr/>
        </p:nvSpPr>
        <p:spPr>
          <a:xfrm>
            <a:off x="4254607" y="5008778"/>
            <a:ext cx="607859" cy="230832"/>
          </a:xfrm>
          <a:prstGeom prst="rect">
            <a:avLst/>
          </a:prstGeom>
          <a:noFill/>
        </p:spPr>
        <p:txBody>
          <a:bodyPr wrap="none" rtlCol="0">
            <a:spAutoFit/>
          </a:bodyPr>
          <a:lstStyle/>
          <a:p>
            <a:pPr defTabSz="914400"/>
            <a:r>
              <a:rPr lang="en-US" sz="900" b="1" dirty="0">
                <a:solidFill>
                  <a:srgbClr val="000000"/>
                </a:solidFill>
              </a:rPr>
              <a:t>Asphalt</a:t>
            </a:r>
          </a:p>
        </p:txBody>
      </p:sp>
      <p:sp>
        <p:nvSpPr>
          <p:cNvPr id="56" name="TextBox 55"/>
          <p:cNvSpPr txBox="1"/>
          <p:nvPr/>
        </p:nvSpPr>
        <p:spPr>
          <a:xfrm>
            <a:off x="4254607" y="4870698"/>
            <a:ext cx="607859" cy="230832"/>
          </a:xfrm>
          <a:prstGeom prst="rect">
            <a:avLst/>
          </a:prstGeom>
          <a:noFill/>
        </p:spPr>
        <p:txBody>
          <a:bodyPr wrap="none" rtlCol="0">
            <a:spAutoFit/>
          </a:bodyPr>
          <a:lstStyle/>
          <a:p>
            <a:pPr defTabSz="914400"/>
            <a:r>
              <a:rPr lang="en-US" sz="900" b="1" dirty="0">
                <a:solidFill>
                  <a:srgbClr val="000000"/>
                </a:solidFill>
              </a:rPr>
              <a:t>Fuel Oil</a:t>
            </a:r>
          </a:p>
        </p:txBody>
      </p:sp>
      <p:cxnSp>
        <p:nvCxnSpPr>
          <p:cNvPr id="57" name="Elbow Connector 56"/>
          <p:cNvCxnSpPr/>
          <p:nvPr/>
        </p:nvCxnSpPr>
        <p:spPr>
          <a:xfrm rot="16200000" flipH="1">
            <a:off x="2149866" y="2995819"/>
            <a:ext cx="1371600" cy="2880360"/>
          </a:xfrm>
          <a:prstGeom prst="bentConnector2">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1388416" y="4993118"/>
            <a:ext cx="2893395" cy="6953"/>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p:nvPr/>
        </p:nvCxnSpPr>
        <p:spPr>
          <a:xfrm flipH="1">
            <a:off x="1528340" y="4791949"/>
            <a:ext cx="0" cy="201168"/>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p:cNvCxnSpPr/>
          <p:nvPr/>
        </p:nvCxnSpPr>
        <p:spPr>
          <a:xfrm flipH="1">
            <a:off x="1961330" y="4459847"/>
            <a:ext cx="0" cy="18288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1" name="TextBox 60"/>
          <p:cNvSpPr txBox="1"/>
          <p:nvPr/>
        </p:nvSpPr>
        <p:spPr>
          <a:xfrm>
            <a:off x="1728716" y="4577473"/>
            <a:ext cx="466794" cy="230832"/>
          </a:xfrm>
          <a:prstGeom prst="rect">
            <a:avLst/>
          </a:prstGeom>
          <a:noFill/>
        </p:spPr>
        <p:txBody>
          <a:bodyPr wrap="none" rtlCol="0">
            <a:spAutoFit/>
          </a:bodyPr>
          <a:lstStyle/>
          <a:p>
            <a:pPr defTabSz="914400"/>
            <a:r>
              <a:rPr lang="en-US" sz="900" b="1" dirty="0">
                <a:solidFill>
                  <a:srgbClr val="000000"/>
                </a:solidFill>
              </a:rPr>
              <a:t>Coke</a:t>
            </a:r>
          </a:p>
        </p:txBody>
      </p:sp>
      <p:cxnSp>
        <p:nvCxnSpPr>
          <p:cNvPr id="62" name="Straight Arrow Connector 61"/>
          <p:cNvCxnSpPr/>
          <p:nvPr/>
        </p:nvCxnSpPr>
        <p:spPr>
          <a:xfrm flipV="1">
            <a:off x="1394425" y="4258060"/>
            <a:ext cx="329184"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3" name="Elbow Connector 62"/>
          <p:cNvCxnSpPr/>
          <p:nvPr/>
        </p:nvCxnSpPr>
        <p:spPr>
          <a:xfrm rot="10800000" flipH="1" flipV="1">
            <a:off x="3570303" y="3519835"/>
            <a:ext cx="365760" cy="182880"/>
          </a:xfrm>
          <a:prstGeom prst="bentConnector2">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1808199" y="3611757"/>
            <a:ext cx="1143000"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5" name="Elbow Connector 64"/>
          <p:cNvCxnSpPr/>
          <p:nvPr/>
        </p:nvCxnSpPr>
        <p:spPr>
          <a:xfrm rot="10800000" flipH="1">
            <a:off x="2157798" y="3617979"/>
            <a:ext cx="365760" cy="640080"/>
          </a:xfrm>
          <a:prstGeom prst="bentConnector2">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p:cNvCxnSpPr/>
          <p:nvPr/>
        </p:nvCxnSpPr>
        <p:spPr>
          <a:xfrm rot="16200000" flipH="1">
            <a:off x="2306040" y="3973284"/>
            <a:ext cx="1005840" cy="274320"/>
          </a:xfrm>
          <a:prstGeom prst="bentConnector2">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3530455" y="4613364"/>
            <a:ext cx="731520"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flipH="1">
            <a:off x="3936063" y="3938019"/>
            <a:ext cx="0" cy="201168"/>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9" name="Elbow Connector 68"/>
          <p:cNvCxnSpPr/>
          <p:nvPr/>
        </p:nvCxnSpPr>
        <p:spPr>
          <a:xfrm>
            <a:off x="3247352" y="3857000"/>
            <a:ext cx="994861" cy="278020"/>
          </a:xfrm>
          <a:prstGeom prst="bentConnector3">
            <a:avLst>
              <a:gd name="adj1" fmla="val 626"/>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H="1" flipV="1">
            <a:off x="1961330" y="3838321"/>
            <a:ext cx="0" cy="13716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1102721" y="5232177"/>
            <a:ext cx="2011680" cy="365760"/>
          </a:xfrm>
          <a:prstGeom prst="rect">
            <a:avLst/>
          </a:prstGeom>
          <a:solidFill>
            <a:schemeClr val="bg1"/>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00"/>
            <a:r>
              <a:rPr lang="en-US" sz="1100" dirty="0">
                <a:solidFill>
                  <a:srgbClr val="000000"/>
                </a:solidFill>
              </a:rPr>
              <a:t>Low Conversion Refinery</a:t>
            </a:r>
          </a:p>
        </p:txBody>
      </p:sp>
      <p:sp>
        <p:nvSpPr>
          <p:cNvPr id="70" name="Rectangle 69"/>
          <p:cNvSpPr/>
          <p:nvPr/>
        </p:nvSpPr>
        <p:spPr>
          <a:xfrm>
            <a:off x="3359198" y="5232177"/>
            <a:ext cx="2011680" cy="365760"/>
          </a:xfrm>
          <a:prstGeom prst="rect">
            <a:avLst/>
          </a:prstGeom>
          <a:solidFill>
            <a:srgbClr val="C3D69B"/>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00"/>
            <a:r>
              <a:rPr lang="en-US" sz="1100" dirty="0">
                <a:solidFill>
                  <a:srgbClr val="000000"/>
                </a:solidFill>
              </a:rPr>
              <a:t>Additional Medium and High Conversion Processing</a:t>
            </a:r>
          </a:p>
        </p:txBody>
      </p:sp>
      <p:sp>
        <p:nvSpPr>
          <p:cNvPr id="71" name="Rectangle 70"/>
          <p:cNvSpPr/>
          <p:nvPr/>
        </p:nvSpPr>
        <p:spPr>
          <a:xfrm>
            <a:off x="5615675" y="5232177"/>
            <a:ext cx="2011680" cy="365760"/>
          </a:xfrm>
          <a:prstGeom prst="rect">
            <a:avLst/>
          </a:prstGeom>
          <a:solidFill>
            <a:srgbClr val="FAC090"/>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00"/>
            <a:r>
              <a:rPr lang="en-US" sz="1100" dirty="0">
                <a:solidFill>
                  <a:srgbClr val="000000"/>
                </a:solidFill>
              </a:rPr>
              <a:t>Additional High Conversion Processing</a:t>
            </a:r>
          </a:p>
        </p:txBody>
      </p:sp>
      <p:sp>
        <p:nvSpPr>
          <p:cNvPr id="72" name="Rectangle 71"/>
          <p:cNvSpPr/>
          <p:nvPr/>
        </p:nvSpPr>
        <p:spPr>
          <a:xfrm>
            <a:off x="3748309" y="3699804"/>
            <a:ext cx="607259" cy="209767"/>
          </a:xfrm>
          <a:prstGeom prst="rect">
            <a:avLst/>
          </a:prstGeom>
          <a:solidFill>
            <a:srgbClr val="C3D69B"/>
          </a:solidFill>
          <a:ln w="12700"/>
        </p:spPr>
        <p:style>
          <a:lnRef idx="2">
            <a:schemeClr val="dk1"/>
          </a:lnRef>
          <a:fillRef idx="1">
            <a:schemeClr val="lt1"/>
          </a:fillRef>
          <a:effectRef idx="0">
            <a:schemeClr val="dk1"/>
          </a:effectRef>
          <a:fontRef idx="minor">
            <a:schemeClr val="dk1"/>
          </a:fontRef>
        </p:style>
        <p:txBody>
          <a:bodyPr lIns="18288" tIns="18288" rIns="18288" bIns="18288" rtlCol="0" anchor="ctr"/>
          <a:lstStyle/>
          <a:p>
            <a:pPr algn="ctr" defTabSz="914400"/>
            <a:r>
              <a:rPr lang="en-US" sz="900" dirty="0">
                <a:solidFill>
                  <a:srgbClr val="000000"/>
                </a:solidFill>
              </a:rPr>
              <a:t>Alkylation</a:t>
            </a:r>
          </a:p>
        </p:txBody>
      </p:sp>
      <p:sp>
        <p:nvSpPr>
          <p:cNvPr id="73" name="Rectangle 72"/>
          <p:cNvSpPr/>
          <p:nvPr/>
        </p:nvSpPr>
        <p:spPr>
          <a:xfrm>
            <a:off x="2968387" y="4397949"/>
            <a:ext cx="830606" cy="457335"/>
          </a:xfrm>
          <a:prstGeom prst="rect">
            <a:avLst/>
          </a:prstGeom>
          <a:solidFill>
            <a:srgbClr val="C3D69B"/>
          </a:solidFill>
          <a:ln w="12700"/>
        </p:spPr>
        <p:style>
          <a:lnRef idx="2">
            <a:schemeClr val="dk1"/>
          </a:lnRef>
          <a:fillRef idx="1">
            <a:schemeClr val="lt1"/>
          </a:fillRef>
          <a:effectRef idx="0">
            <a:schemeClr val="dk1"/>
          </a:effectRef>
          <a:fontRef idx="minor">
            <a:schemeClr val="dk1"/>
          </a:fontRef>
        </p:style>
        <p:txBody>
          <a:bodyPr lIns="18288" tIns="18288" rIns="18288" bIns="18288" rtlCol="0" anchor="ctr"/>
          <a:lstStyle/>
          <a:p>
            <a:pPr algn="ctr" defTabSz="914400"/>
            <a:r>
              <a:rPr lang="en-US" sz="900" dirty="0">
                <a:solidFill>
                  <a:srgbClr val="000000"/>
                </a:solidFill>
              </a:rPr>
              <a:t>VGO Hydrocracker</a:t>
            </a:r>
          </a:p>
          <a:p>
            <a:pPr algn="ctr" defTabSz="914400"/>
            <a:r>
              <a:rPr lang="en-US" sz="900" dirty="0">
                <a:solidFill>
                  <a:srgbClr val="000000"/>
                </a:solidFill>
              </a:rPr>
              <a:t>(HDC)</a:t>
            </a:r>
          </a:p>
        </p:txBody>
      </p:sp>
      <p:sp>
        <p:nvSpPr>
          <p:cNvPr id="74" name="Rectangle 73"/>
          <p:cNvSpPr/>
          <p:nvPr/>
        </p:nvSpPr>
        <p:spPr>
          <a:xfrm>
            <a:off x="2824790" y="3409206"/>
            <a:ext cx="873103" cy="442999"/>
          </a:xfrm>
          <a:prstGeom prst="rect">
            <a:avLst/>
          </a:prstGeom>
          <a:solidFill>
            <a:srgbClr val="C3D69B"/>
          </a:solidFill>
          <a:ln w="12700"/>
        </p:spPr>
        <p:style>
          <a:lnRef idx="2">
            <a:schemeClr val="dk1"/>
          </a:lnRef>
          <a:fillRef idx="1">
            <a:schemeClr val="lt1"/>
          </a:fillRef>
          <a:effectRef idx="0">
            <a:schemeClr val="dk1"/>
          </a:effectRef>
          <a:fontRef idx="minor">
            <a:schemeClr val="dk1"/>
          </a:fontRef>
        </p:style>
        <p:txBody>
          <a:bodyPr lIns="18288" tIns="18288" rIns="18288" bIns="18288" rtlCol="0" anchor="ctr"/>
          <a:lstStyle/>
          <a:p>
            <a:pPr algn="ctr" defTabSz="914400"/>
            <a:r>
              <a:rPr lang="en-US" sz="900" dirty="0">
                <a:solidFill>
                  <a:srgbClr val="000000"/>
                </a:solidFill>
              </a:rPr>
              <a:t>Fluid Catalytic Cracking (FCC)</a:t>
            </a:r>
          </a:p>
        </p:txBody>
      </p:sp>
    </p:spTree>
    <p:extLst>
      <p:ext uri="{BB962C8B-B14F-4D97-AF65-F5344CB8AC3E}">
        <p14:creationId xmlns:p14="http://schemas.microsoft.com/office/powerpoint/2010/main" val="210623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500"/>
                                        <p:tgtEl>
                                          <p:spTgt spid="7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500"/>
                                        <p:tgtEl>
                                          <p:spTgt spid="67"/>
                                        </p:tgtEl>
                                      </p:cBhvr>
                                    </p:animEffect>
                                  </p:childTnLst>
                                </p:cTn>
                              </p:par>
                              <p:par>
                                <p:cTn id="44" presetID="10" presetClass="entr" presetSubtype="0"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childTnLst>
                                </p:cTn>
                              </p:par>
                              <p:par>
                                <p:cTn id="47" presetID="10" presetClass="entr" presetSubtype="0" fill="hold"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childTnLst>
                                </p:cTn>
                              </p:par>
                              <p:par>
                                <p:cTn id="53" presetID="10" presetClass="entr" presetSubtype="0"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fade">
                                      <p:cBhvr>
                                        <p:cTn id="55" dur="500"/>
                                        <p:tgtEl>
                                          <p:spTgt spid="69"/>
                                        </p:tgtEl>
                                      </p:cBhvr>
                                    </p:animEffect>
                                  </p:childTnLst>
                                </p:cTn>
                              </p:par>
                              <p:par>
                                <p:cTn id="56" presetID="10" presetClass="entr" presetSubtype="0" fill="hold" nodeType="with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fade">
                                      <p:cBhvr>
                                        <p:cTn id="58" dur="500"/>
                                        <p:tgtEl>
                                          <p:spTgt spid="6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par>
                                <p:cTn id="68" presetID="10" presetClass="entr" presetSubtype="0" fill="hold" nodeType="withEffect">
                                  <p:stCondLst>
                                    <p:cond delay="0"/>
                                  </p:stCondLst>
                                  <p:childTnLst>
                                    <p:set>
                                      <p:cBhvr>
                                        <p:cTn id="69" dur="1" fill="hold">
                                          <p:stCondLst>
                                            <p:cond delay="0"/>
                                          </p:stCondLst>
                                        </p:cTn>
                                        <p:tgtEl>
                                          <p:spTgt spid="7217">
                                            <p:txEl>
                                              <p:pRg st="6" end="6"/>
                                            </p:txEl>
                                          </p:spTgt>
                                        </p:tgtEl>
                                        <p:attrNameLst>
                                          <p:attrName>style.visibility</p:attrName>
                                        </p:attrNameLst>
                                      </p:cBhvr>
                                      <p:to>
                                        <p:strVal val="visible"/>
                                      </p:to>
                                    </p:set>
                                    <p:animEffect transition="in" filter="fade">
                                      <p:cBhvr>
                                        <p:cTn id="70" dur="500"/>
                                        <p:tgtEl>
                                          <p:spTgt spid="7217">
                                            <p:txEl>
                                              <p:pRg st="6" end="6"/>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7217">
                                            <p:txEl>
                                              <p:pRg st="8" end="8"/>
                                            </p:txEl>
                                          </p:spTgt>
                                        </p:tgtEl>
                                        <p:attrNameLst>
                                          <p:attrName>style.visibility</p:attrName>
                                        </p:attrNameLst>
                                      </p:cBhvr>
                                      <p:to>
                                        <p:strVal val="visible"/>
                                      </p:to>
                                    </p:set>
                                    <p:animEffect transition="in" filter="fade">
                                      <p:cBhvr>
                                        <p:cTn id="73" dur="500"/>
                                        <p:tgtEl>
                                          <p:spTgt spid="7217">
                                            <p:txEl>
                                              <p:pRg st="8" end="8"/>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7217">
                                            <p:txEl>
                                              <p:pRg st="10" end="10"/>
                                            </p:txEl>
                                          </p:spTgt>
                                        </p:tgtEl>
                                        <p:attrNameLst>
                                          <p:attrName>style.visibility</p:attrName>
                                        </p:attrNameLst>
                                      </p:cBhvr>
                                      <p:to>
                                        <p:strVal val="visible"/>
                                      </p:to>
                                    </p:set>
                                    <p:animEffect transition="in" filter="fade">
                                      <p:cBhvr>
                                        <p:cTn id="76" dur="500"/>
                                        <p:tgtEl>
                                          <p:spTgt spid="7217">
                                            <p:txEl>
                                              <p:pRg st="10" end="10"/>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7217">
                                            <p:txEl>
                                              <p:pRg st="12" end="12"/>
                                            </p:txEl>
                                          </p:spTgt>
                                        </p:tgtEl>
                                        <p:attrNameLst>
                                          <p:attrName>style.visibility</p:attrName>
                                        </p:attrNameLst>
                                      </p:cBhvr>
                                      <p:to>
                                        <p:strVal val="visible"/>
                                      </p:to>
                                    </p:set>
                                    <p:animEffect transition="in" filter="fade">
                                      <p:cBhvr>
                                        <p:cTn id="79" dur="500"/>
                                        <p:tgtEl>
                                          <p:spTgt spid="7217">
                                            <p:txEl>
                                              <p:pRg st="12" end="12"/>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0"/>
                                        </p:tgtEl>
                                        <p:attrNameLst>
                                          <p:attrName>style.visibility</p:attrName>
                                        </p:attrNameLst>
                                      </p:cBhvr>
                                      <p:to>
                                        <p:strVal val="visible"/>
                                      </p:to>
                                    </p:set>
                                    <p:animEffect transition="in" filter="fade">
                                      <p:cBhvr>
                                        <p:cTn id="82" dur="500"/>
                                        <p:tgtEl>
                                          <p:spTgt spid="7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500"/>
                                        <p:tgtEl>
                                          <p:spTgt spid="65"/>
                                        </p:tgtEl>
                                      </p:cBhvr>
                                    </p:animEffect>
                                  </p:childTnLst>
                                </p:cTn>
                              </p:par>
                              <p:par>
                                <p:cTn id="88" presetID="10" presetClass="entr" presetSubtype="0" fill="hold" nodeType="withEffect">
                                  <p:stCondLst>
                                    <p:cond delay="0"/>
                                  </p:stCondLst>
                                  <p:childTnLst>
                                    <p:set>
                                      <p:cBhvr>
                                        <p:cTn id="89" dur="1" fill="hold">
                                          <p:stCondLst>
                                            <p:cond delay="0"/>
                                          </p:stCondLst>
                                        </p:cTn>
                                        <p:tgtEl>
                                          <p:spTgt spid="75"/>
                                        </p:tgtEl>
                                        <p:attrNameLst>
                                          <p:attrName>style.visibility</p:attrName>
                                        </p:attrNameLst>
                                      </p:cBhvr>
                                      <p:to>
                                        <p:strVal val="visible"/>
                                      </p:to>
                                    </p:set>
                                    <p:animEffect transition="in" filter="fade">
                                      <p:cBhvr>
                                        <p:cTn id="90" dur="500"/>
                                        <p:tgtEl>
                                          <p:spTgt spid="7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fade">
                                      <p:cBhvr>
                                        <p:cTn id="93" dur="500"/>
                                        <p:tgtEl>
                                          <p:spTgt spid="54"/>
                                        </p:tgtEl>
                                      </p:cBhvr>
                                    </p:animEffect>
                                  </p:childTnLst>
                                </p:cTn>
                              </p:par>
                              <p:par>
                                <p:cTn id="94" presetID="10" presetClass="entr" presetSubtype="0" fill="hold" nodeType="withEffect">
                                  <p:stCondLst>
                                    <p:cond delay="0"/>
                                  </p:stCondLst>
                                  <p:childTnLst>
                                    <p:set>
                                      <p:cBhvr>
                                        <p:cTn id="95" dur="1" fill="hold">
                                          <p:stCondLst>
                                            <p:cond delay="0"/>
                                          </p:stCondLst>
                                        </p:cTn>
                                        <p:tgtEl>
                                          <p:spTgt spid="62"/>
                                        </p:tgtEl>
                                        <p:attrNameLst>
                                          <p:attrName>style.visibility</p:attrName>
                                        </p:attrNameLst>
                                      </p:cBhvr>
                                      <p:to>
                                        <p:strVal val="visible"/>
                                      </p:to>
                                    </p:set>
                                    <p:animEffect transition="in" filter="fade">
                                      <p:cBhvr>
                                        <p:cTn id="96" dur="500"/>
                                        <p:tgtEl>
                                          <p:spTgt spid="6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fade">
                                      <p:cBhvr>
                                        <p:cTn id="99" dur="500"/>
                                        <p:tgtEl>
                                          <p:spTgt spid="47"/>
                                        </p:tgtEl>
                                      </p:cBhvr>
                                    </p:animEffect>
                                  </p:childTnLst>
                                </p:cTn>
                              </p:par>
                              <p:par>
                                <p:cTn id="100" presetID="10" presetClass="entr" presetSubtype="0" fill="hold" nodeType="withEffect">
                                  <p:stCondLst>
                                    <p:cond delay="0"/>
                                  </p:stCondLst>
                                  <p:childTnLst>
                                    <p:set>
                                      <p:cBhvr>
                                        <p:cTn id="101" dur="1" fill="hold">
                                          <p:stCondLst>
                                            <p:cond delay="0"/>
                                          </p:stCondLst>
                                        </p:cTn>
                                        <p:tgtEl>
                                          <p:spTgt spid="60"/>
                                        </p:tgtEl>
                                        <p:attrNameLst>
                                          <p:attrName>style.visibility</p:attrName>
                                        </p:attrNameLst>
                                      </p:cBhvr>
                                      <p:to>
                                        <p:strVal val="visible"/>
                                      </p:to>
                                    </p:set>
                                    <p:animEffect transition="in" filter="fade">
                                      <p:cBhvr>
                                        <p:cTn id="102" dur="500"/>
                                        <p:tgtEl>
                                          <p:spTgt spid="6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1"/>
                                        </p:tgtEl>
                                        <p:attrNameLst>
                                          <p:attrName>style.visibility</p:attrName>
                                        </p:attrNameLst>
                                      </p:cBhvr>
                                      <p:to>
                                        <p:strVal val="visible"/>
                                      </p:to>
                                    </p:set>
                                    <p:animEffect transition="in" filter="fade">
                                      <p:cBhvr>
                                        <p:cTn id="105" dur="500"/>
                                        <p:tgtEl>
                                          <p:spTgt spid="61"/>
                                        </p:tgtEl>
                                      </p:cBhvr>
                                    </p:animEffect>
                                  </p:childTnLst>
                                </p:cTn>
                              </p:par>
                              <p:par>
                                <p:cTn id="106" presetID="10" presetClass="entr" presetSubtype="0" fill="hold" nodeType="withEffect">
                                  <p:stCondLst>
                                    <p:cond delay="0"/>
                                  </p:stCondLst>
                                  <p:childTnLst>
                                    <p:set>
                                      <p:cBhvr>
                                        <p:cTn id="107" dur="1" fill="hold">
                                          <p:stCondLst>
                                            <p:cond delay="0"/>
                                          </p:stCondLst>
                                        </p:cTn>
                                        <p:tgtEl>
                                          <p:spTgt spid="7217">
                                            <p:txEl>
                                              <p:pRg st="14" end="14"/>
                                            </p:txEl>
                                          </p:spTgt>
                                        </p:tgtEl>
                                        <p:attrNameLst>
                                          <p:attrName>style.visibility</p:attrName>
                                        </p:attrNameLst>
                                      </p:cBhvr>
                                      <p:to>
                                        <p:strVal val="visible"/>
                                      </p:to>
                                    </p:set>
                                    <p:animEffect transition="in" filter="fade">
                                      <p:cBhvr>
                                        <p:cTn id="108" dur="500"/>
                                        <p:tgtEl>
                                          <p:spTgt spid="7217">
                                            <p:txEl>
                                              <p:pRg st="14" end="14"/>
                                            </p:txEl>
                                          </p:spTgt>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1"/>
                                        </p:tgtEl>
                                        <p:attrNameLst>
                                          <p:attrName>style.visibility</p:attrName>
                                        </p:attrNameLst>
                                      </p:cBhvr>
                                      <p:to>
                                        <p:strVal val="visible"/>
                                      </p:to>
                                    </p:set>
                                    <p:animEffect transition="in" filter="fade">
                                      <p:cBhvr>
                                        <p:cTn id="11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49" grpId="0"/>
      <p:bldP spid="50" grpId="0"/>
      <p:bldP spid="51" grpId="0"/>
      <p:bldP spid="52" grpId="0"/>
      <p:bldP spid="53" grpId="0"/>
      <p:bldP spid="54" grpId="0"/>
      <p:bldP spid="55" grpId="0"/>
      <p:bldP spid="56" grpId="0"/>
      <p:bldP spid="61" grpId="0"/>
      <p:bldP spid="70" grpId="0" animBg="1"/>
      <p:bldP spid="71" grpId="0" animBg="1"/>
      <p:bldP spid="72" grpId="0" animBg="1"/>
      <p:bldP spid="73" grpId="0" animBg="1"/>
      <p:bldP spid="7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pPr algn="ctr"/>
            <a:r>
              <a:rPr lang="en-US" altLang="en-US" sz="3200" b="1"/>
              <a:t>Hydroskimming Refinery</a:t>
            </a:r>
          </a:p>
        </p:txBody>
      </p:sp>
      <p:graphicFrame>
        <p:nvGraphicFramePr>
          <p:cNvPr id="356357" name="Object 5"/>
          <p:cNvGraphicFramePr>
            <a:graphicFrameLocks noGrp="1" noChangeAspect="1"/>
          </p:cNvGraphicFramePr>
          <p:nvPr>
            <p:ph idx="4294967295"/>
            <p:extLst>
              <p:ext uri="{D42A27DB-BD31-4B8C-83A1-F6EECF244321}">
                <p14:modId xmlns:p14="http://schemas.microsoft.com/office/powerpoint/2010/main" val="2278834896"/>
              </p:ext>
            </p:extLst>
          </p:nvPr>
        </p:nvGraphicFramePr>
        <p:xfrm>
          <a:off x="685800" y="1055688"/>
          <a:ext cx="7772400" cy="4727575"/>
        </p:xfrm>
        <a:graphic>
          <a:graphicData uri="http://schemas.openxmlformats.org/presentationml/2006/ole">
            <mc:AlternateContent xmlns:mc="http://schemas.openxmlformats.org/markup-compatibility/2006">
              <mc:Choice xmlns:v="urn:schemas-microsoft-com:vml" Requires="v">
                <p:oleObj spid="_x0000_s7213" name="Visio" r:id="rId3" imgW="10327005" imgH="5374005" progId="Visio.Drawing.11">
                  <p:embed/>
                </p:oleObj>
              </mc:Choice>
              <mc:Fallback>
                <p:oleObj name="Visio" r:id="rId3" imgW="10327005" imgH="537400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055688"/>
                        <a:ext cx="7772400" cy="4727575"/>
                      </a:xfrm>
                      <a:prstGeom prst="rect">
                        <a:avLst/>
                      </a:prstGeom>
                      <a:noFill/>
                      <a:ln>
                        <a:noFill/>
                      </a:ln>
                      <a:effectLst/>
                    </p:spPr>
                  </p:pic>
                </p:oleObj>
              </mc:Fallback>
            </mc:AlternateContent>
          </a:graphicData>
        </a:graphic>
      </p:graphicFrame>
      <p:sp>
        <p:nvSpPr>
          <p:cNvPr id="2" name="Rectangle 1"/>
          <p:cNvSpPr/>
          <p:nvPr/>
        </p:nvSpPr>
        <p:spPr>
          <a:xfrm>
            <a:off x="4876800" y="1447800"/>
            <a:ext cx="3429000" cy="1496199"/>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a:off x="7162800" y="2195899"/>
            <a:ext cx="838200" cy="461665"/>
          </a:xfrm>
          <a:prstGeom prst="rect">
            <a:avLst/>
          </a:prstGeom>
          <a:noFill/>
        </p:spPr>
        <p:txBody>
          <a:bodyPr wrap="square" rtlCol="0">
            <a:spAutoFit/>
          </a:bodyPr>
          <a:lstStyle/>
          <a:p>
            <a:r>
              <a:rPr lang="en-US" sz="1200" b="1" dirty="0" smtClean="0"/>
              <a:t>Naphtha (10%)</a:t>
            </a:r>
            <a:endParaRPr lang="en-US" sz="1200" b="1" dirty="0"/>
          </a:p>
        </p:txBody>
      </p:sp>
      <p:cxnSp>
        <p:nvCxnSpPr>
          <p:cNvPr id="10" name="Straight Arrow Connector 9"/>
          <p:cNvCxnSpPr/>
          <p:nvPr/>
        </p:nvCxnSpPr>
        <p:spPr>
          <a:xfrm>
            <a:off x="4876800" y="2334398"/>
            <a:ext cx="2286000" cy="0"/>
          </a:xfrm>
          <a:prstGeom prst="straightConnector1">
            <a:avLst/>
          </a:prstGeom>
          <a:ln w="12700">
            <a:tailEnd type="arrow"/>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7266214" y="2917939"/>
            <a:ext cx="762000" cy="430887"/>
          </a:xfrm>
          <a:prstGeom prst="rect">
            <a:avLst/>
          </a:prstGeom>
          <a:solidFill>
            <a:schemeClr val="bg1"/>
          </a:solidFill>
        </p:spPr>
        <p:txBody>
          <a:bodyPr wrap="square" rtlCol="0">
            <a:spAutoFit/>
          </a:bodyPr>
          <a:lstStyle/>
          <a:p>
            <a:r>
              <a:rPr lang="en-US" sz="1100" b="1" dirty="0" smtClean="0"/>
              <a:t>Jet Fuel (10%)</a:t>
            </a:r>
            <a:endParaRPr lang="en-US" sz="1100" b="1" dirty="0"/>
          </a:p>
        </p:txBody>
      </p:sp>
      <p:sp>
        <p:nvSpPr>
          <p:cNvPr id="7" name="TextBox 6"/>
          <p:cNvSpPr txBox="1"/>
          <p:nvPr/>
        </p:nvSpPr>
        <p:spPr>
          <a:xfrm>
            <a:off x="7266214" y="3761601"/>
            <a:ext cx="762000" cy="276999"/>
          </a:xfrm>
          <a:prstGeom prst="rect">
            <a:avLst/>
          </a:prstGeom>
          <a:noFill/>
        </p:spPr>
        <p:txBody>
          <a:bodyPr wrap="square" rtlCol="0">
            <a:spAutoFit/>
          </a:bodyPr>
          <a:lstStyle/>
          <a:p>
            <a:r>
              <a:rPr lang="en-US" sz="1200" dirty="0" smtClean="0"/>
              <a:t>(30%)</a:t>
            </a:r>
            <a:endParaRPr lang="en-US" sz="1200" dirty="0"/>
          </a:p>
        </p:txBody>
      </p:sp>
      <p:sp>
        <p:nvSpPr>
          <p:cNvPr id="11" name="TextBox 10"/>
          <p:cNvSpPr txBox="1"/>
          <p:nvPr/>
        </p:nvSpPr>
        <p:spPr>
          <a:xfrm>
            <a:off x="7255165" y="5225534"/>
            <a:ext cx="762000" cy="276999"/>
          </a:xfrm>
          <a:prstGeom prst="rect">
            <a:avLst/>
          </a:prstGeom>
          <a:noFill/>
        </p:spPr>
        <p:txBody>
          <a:bodyPr wrap="square" rtlCol="0">
            <a:spAutoFit/>
          </a:bodyPr>
          <a:lstStyle/>
          <a:p>
            <a:r>
              <a:rPr lang="en-US" sz="1200" dirty="0" smtClean="0"/>
              <a:t>(50%)</a:t>
            </a:r>
            <a:endParaRPr lang="en-US" sz="1200" dirty="0"/>
          </a:p>
        </p:txBody>
      </p:sp>
    </p:spTree>
    <p:extLst>
      <p:ext uri="{BB962C8B-B14F-4D97-AF65-F5344CB8AC3E}">
        <p14:creationId xmlns:p14="http://schemas.microsoft.com/office/powerpoint/2010/main" val="36498420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p:cNvSpPr>
            <a:spLocks noGrp="1"/>
          </p:cNvSpPr>
          <p:nvPr>
            <p:ph type="dt" sz="quarter" idx="10"/>
          </p:nvPr>
        </p:nvSpPr>
        <p:spPr>
          <a:noFill/>
        </p:spPr>
        <p:txBody>
          <a:bodyPr/>
          <a:lstStyle>
            <a:lvl1pPr>
              <a:defRPr sz="800" b="1">
                <a:solidFill>
                  <a:srgbClr val="FF0000"/>
                </a:solidFill>
                <a:latin typeface="Arial" pitchFamily="34" charset="0"/>
              </a:defRPr>
            </a:lvl1pPr>
            <a:lvl2pPr marL="742950" indent="-285750">
              <a:defRPr sz="800" b="1">
                <a:solidFill>
                  <a:srgbClr val="FF0000"/>
                </a:solidFill>
                <a:latin typeface="Arial" pitchFamily="34" charset="0"/>
              </a:defRPr>
            </a:lvl2pPr>
            <a:lvl3pPr marL="1143000" indent="-228600">
              <a:defRPr sz="800" b="1">
                <a:solidFill>
                  <a:srgbClr val="FF0000"/>
                </a:solidFill>
                <a:latin typeface="Arial" pitchFamily="34" charset="0"/>
              </a:defRPr>
            </a:lvl3pPr>
            <a:lvl4pPr marL="1600200" indent="-228600">
              <a:defRPr sz="800" b="1">
                <a:solidFill>
                  <a:srgbClr val="FF0000"/>
                </a:solidFill>
                <a:latin typeface="Arial" pitchFamily="34" charset="0"/>
              </a:defRPr>
            </a:lvl4pPr>
            <a:lvl5pPr marL="2057400" indent="-228600">
              <a:defRPr sz="800" b="1">
                <a:solidFill>
                  <a:srgbClr val="FF0000"/>
                </a:solidFill>
                <a:latin typeface="Arial" pitchFamily="34" charset="0"/>
              </a:defRPr>
            </a:lvl5pPr>
            <a:lvl6pPr marL="2514600" indent="-228600" algn="ctr" eaLnBrk="0" fontAlgn="base" hangingPunct="0">
              <a:spcBef>
                <a:spcPct val="50000"/>
              </a:spcBef>
              <a:spcAft>
                <a:spcPct val="0"/>
              </a:spcAft>
              <a:defRPr sz="800" b="1">
                <a:solidFill>
                  <a:srgbClr val="FF0000"/>
                </a:solidFill>
                <a:latin typeface="Arial" pitchFamily="34" charset="0"/>
              </a:defRPr>
            </a:lvl6pPr>
            <a:lvl7pPr marL="2971800" indent="-228600" algn="ctr" eaLnBrk="0" fontAlgn="base" hangingPunct="0">
              <a:spcBef>
                <a:spcPct val="50000"/>
              </a:spcBef>
              <a:spcAft>
                <a:spcPct val="0"/>
              </a:spcAft>
              <a:defRPr sz="800" b="1">
                <a:solidFill>
                  <a:srgbClr val="FF0000"/>
                </a:solidFill>
                <a:latin typeface="Arial" pitchFamily="34" charset="0"/>
              </a:defRPr>
            </a:lvl7pPr>
            <a:lvl8pPr marL="3429000" indent="-228600" algn="ctr" eaLnBrk="0" fontAlgn="base" hangingPunct="0">
              <a:spcBef>
                <a:spcPct val="50000"/>
              </a:spcBef>
              <a:spcAft>
                <a:spcPct val="0"/>
              </a:spcAft>
              <a:defRPr sz="800" b="1">
                <a:solidFill>
                  <a:srgbClr val="FF0000"/>
                </a:solidFill>
                <a:latin typeface="Arial" pitchFamily="34" charset="0"/>
              </a:defRPr>
            </a:lvl8pPr>
            <a:lvl9pPr marL="3886200" indent="-228600" algn="ctr" eaLnBrk="0" fontAlgn="base" hangingPunct="0">
              <a:spcBef>
                <a:spcPct val="50000"/>
              </a:spcBef>
              <a:spcAft>
                <a:spcPct val="0"/>
              </a:spcAft>
              <a:defRPr sz="800" b="1">
                <a:solidFill>
                  <a:srgbClr val="FF0000"/>
                </a:solidFill>
                <a:latin typeface="Arial" pitchFamily="34" charset="0"/>
              </a:defRPr>
            </a:lvl9pPr>
          </a:lstStyle>
          <a:p>
            <a:r>
              <a:rPr lang="en-US" altLang="en-US" sz="1000" b="0">
                <a:solidFill>
                  <a:schemeClr val="tx1"/>
                </a:solidFill>
              </a:rPr>
              <a:t>Mogas &amp; Octane Processes</a:t>
            </a:r>
            <a:endParaRPr lang="en-US" altLang="en-US" sz="1000" b="0" i="0">
              <a:solidFill>
                <a:schemeClr val="tx1"/>
              </a:solidFill>
            </a:endParaRPr>
          </a:p>
        </p:txBody>
      </p:sp>
      <p:sp>
        <p:nvSpPr>
          <p:cNvPr id="3076" name="Slide Number Placeholder 5"/>
          <p:cNvSpPr>
            <a:spLocks noGrp="1"/>
          </p:cNvSpPr>
          <p:nvPr>
            <p:ph type="sldNum" sz="quarter" idx="4294967295"/>
          </p:nvPr>
        </p:nvSpPr>
        <p:spPr>
          <a:xfrm>
            <a:off x="3619500" y="6400800"/>
            <a:ext cx="1905000" cy="457200"/>
          </a:xfrm>
          <a:prstGeom prst="rect">
            <a:avLst/>
          </a:prstGeom>
          <a:noFill/>
        </p:spPr>
        <p:txBody>
          <a:bodyPr/>
          <a:lstStyle>
            <a:lvl1pPr>
              <a:defRPr sz="800" b="1">
                <a:solidFill>
                  <a:srgbClr val="FF0000"/>
                </a:solidFill>
                <a:latin typeface="Arial" pitchFamily="34" charset="0"/>
              </a:defRPr>
            </a:lvl1pPr>
            <a:lvl2pPr marL="742950" indent="-285750">
              <a:defRPr sz="800" b="1">
                <a:solidFill>
                  <a:srgbClr val="FF0000"/>
                </a:solidFill>
                <a:latin typeface="Arial" pitchFamily="34" charset="0"/>
              </a:defRPr>
            </a:lvl2pPr>
            <a:lvl3pPr marL="1143000" indent="-228600">
              <a:defRPr sz="800" b="1">
                <a:solidFill>
                  <a:srgbClr val="FF0000"/>
                </a:solidFill>
                <a:latin typeface="Arial" pitchFamily="34" charset="0"/>
              </a:defRPr>
            </a:lvl3pPr>
            <a:lvl4pPr marL="1600200" indent="-228600">
              <a:defRPr sz="800" b="1">
                <a:solidFill>
                  <a:srgbClr val="FF0000"/>
                </a:solidFill>
                <a:latin typeface="Arial" pitchFamily="34" charset="0"/>
              </a:defRPr>
            </a:lvl4pPr>
            <a:lvl5pPr marL="2057400" indent="-228600">
              <a:defRPr sz="800" b="1">
                <a:solidFill>
                  <a:srgbClr val="FF0000"/>
                </a:solidFill>
                <a:latin typeface="Arial" pitchFamily="34" charset="0"/>
              </a:defRPr>
            </a:lvl5pPr>
            <a:lvl6pPr marL="2514600" indent="-228600" algn="ctr" eaLnBrk="0" fontAlgn="base" hangingPunct="0">
              <a:spcBef>
                <a:spcPct val="50000"/>
              </a:spcBef>
              <a:spcAft>
                <a:spcPct val="0"/>
              </a:spcAft>
              <a:defRPr sz="800" b="1">
                <a:solidFill>
                  <a:srgbClr val="FF0000"/>
                </a:solidFill>
                <a:latin typeface="Arial" pitchFamily="34" charset="0"/>
              </a:defRPr>
            </a:lvl6pPr>
            <a:lvl7pPr marL="2971800" indent="-228600" algn="ctr" eaLnBrk="0" fontAlgn="base" hangingPunct="0">
              <a:spcBef>
                <a:spcPct val="50000"/>
              </a:spcBef>
              <a:spcAft>
                <a:spcPct val="0"/>
              </a:spcAft>
              <a:defRPr sz="800" b="1">
                <a:solidFill>
                  <a:srgbClr val="FF0000"/>
                </a:solidFill>
                <a:latin typeface="Arial" pitchFamily="34" charset="0"/>
              </a:defRPr>
            </a:lvl7pPr>
            <a:lvl8pPr marL="3429000" indent="-228600" algn="ctr" eaLnBrk="0" fontAlgn="base" hangingPunct="0">
              <a:spcBef>
                <a:spcPct val="50000"/>
              </a:spcBef>
              <a:spcAft>
                <a:spcPct val="0"/>
              </a:spcAft>
              <a:defRPr sz="800" b="1">
                <a:solidFill>
                  <a:srgbClr val="FF0000"/>
                </a:solidFill>
                <a:latin typeface="Arial" pitchFamily="34" charset="0"/>
              </a:defRPr>
            </a:lvl8pPr>
            <a:lvl9pPr marL="3886200" indent="-228600" algn="ctr" eaLnBrk="0" fontAlgn="base" hangingPunct="0">
              <a:spcBef>
                <a:spcPct val="50000"/>
              </a:spcBef>
              <a:spcAft>
                <a:spcPct val="0"/>
              </a:spcAft>
              <a:defRPr sz="800" b="1">
                <a:solidFill>
                  <a:srgbClr val="FF0000"/>
                </a:solidFill>
                <a:latin typeface="Arial" pitchFamily="34" charset="0"/>
              </a:defRPr>
            </a:lvl9pPr>
          </a:lstStyle>
          <a:p>
            <a:fld id="{0CFC782C-B28F-46AB-8D40-F704167554EB}" type="slidenum">
              <a:rPr lang="en-US" altLang="en-US" sz="1000" b="0">
                <a:solidFill>
                  <a:schemeClr val="tx1"/>
                </a:solidFill>
              </a:rPr>
              <a:pPr/>
              <a:t>8</a:t>
            </a:fld>
            <a:endParaRPr lang="en-US" altLang="en-US" sz="1000" b="0">
              <a:solidFill>
                <a:schemeClr val="tx1"/>
              </a:solidFill>
            </a:endParaRPr>
          </a:p>
        </p:txBody>
      </p:sp>
      <p:sp>
        <p:nvSpPr>
          <p:cNvPr id="289794" name="Rectangle 2"/>
          <p:cNvSpPr>
            <a:spLocks noGrp="1" noChangeArrowheads="1"/>
          </p:cNvSpPr>
          <p:nvPr>
            <p:ph type="title"/>
          </p:nvPr>
        </p:nvSpPr>
        <p:spPr>
          <a:xfrm>
            <a:off x="457200" y="304800"/>
            <a:ext cx="8493125" cy="762000"/>
          </a:xfrm>
        </p:spPr>
        <p:txBody>
          <a:bodyPr/>
          <a:lstStyle/>
          <a:p>
            <a:pPr algn="ctr">
              <a:defRPr/>
            </a:pPr>
            <a:r>
              <a:rPr lang="en-US" b="1" dirty="0" smtClean="0"/>
              <a:t>Vacuum Distillation Refinery</a:t>
            </a:r>
            <a:endParaRPr lang="en-US" sz="3600" b="1" dirty="0" smtClean="0"/>
          </a:p>
        </p:txBody>
      </p:sp>
      <p:graphicFrame>
        <p:nvGraphicFramePr>
          <p:cNvPr id="3078" name="Object 9"/>
          <p:cNvGraphicFramePr>
            <a:graphicFrameLocks noGrp="1" noChangeAspect="1"/>
          </p:cNvGraphicFramePr>
          <p:nvPr>
            <p:ph idx="4294967295"/>
            <p:extLst>
              <p:ext uri="{D42A27DB-BD31-4B8C-83A1-F6EECF244321}">
                <p14:modId xmlns:p14="http://schemas.microsoft.com/office/powerpoint/2010/main" val="1051769833"/>
              </p:ext>
            </p:extLst>
          </p:nvPr>
        </p:nvGraphicFramePr>
        <p:xfrm>
          <a:off x="539750" y="1150938"/>
          <a:ext cx="8058150" cy="5237162"/>
        </p:xfrm>
        <a:graphic>
          <a:graphicData uri="http://schemas.openxmlformats.org/presentationml/2006/ole">
            <mc:AlternateContent xmlns:mc="http://schemas.openxmlformats.org/markup-compatibility/2006">
              <mc:Choice xmlns:v="urn:schemas-microsoft-com:vml" Requires="v">
                <p:oleObj spid="_x0000_s10284" name="Visio" r:id="rId3" imgW="9767019" imgH="6346849" progId="Visio.Drawing.11">
                  <p:embed/>
                </p:oleObj>
              </mc:Choice>
              <mc:Fallback>
                <p:oleObj name="Visio" r:id="rId3" imgW="9767019" imgH="6346849" progId="Visio.Drawing.11">
                  <p:embed/>
                  <p:pic>
                    <p:nvPicPr>
                      <p:cNvPr id="0" name=""/>
                      <p:cNvPicPr>
                        <a:picLocks noChangeAspect="1" noChangeArrowheads="1"/>
                      </p:cNvPicPr>
                      <p:nvPr/>
                    </p:nvPicPr>
                    <p:blipFill>
                      <a:blip r:embed="rId4"/>
                      <a:srcRect/>
                      <a:stretch>
                        <a:fillRect/>
                      </a:stretch>
                    </p:blipFill>
                    <p:spPr bwMode="auto">
                      <a:xfrm>
                        <a:off x="539750" y="1150938"/>
                        <a:ext cx="8058150" cy="5237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 name="Rectangle 1"/>
          <p:cNvSpPr/>
          <p:nvPr/>
        </p:nvSpPr>
        <p:spPr>
          <a:xfrm>
            <a:off x="4953000" y="1219200"/>
            <a:ext cx="3429000" cy="129540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Rectangle 2"/>
          <p:cNvSpPr/>
          <p:nvPr/>
        </p:nvSpPr>
        <p:spPr>
          <a:xfrm>
            <a:off x="5029200" y="3429000"/>
            <a:ext cx="3200400" cy="228600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Rectangle 3"/>
          <p:cNvSpPr/>
          <p:nvPr/>
        </p:nvSpPr>
        <p:spPr>
          <a:xfrm>
            <a:off x="2133600" y="5867400"/>
            <a:ext cx="4724400" cy="38100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p:cNvSpPr/>
          <p:nvPr/>
        </p:nvSpPr>
        <p:spPr>
          <a:xfrm>
            <a:off x="1981200" y="3200400"/>
            <a:ext cx="152400" cy="121920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ectangle 5"/>
          <p:cNvSpPr/>
          <p:nvPr/>
        </p:nvSpPr>
        <p:spPr>
          <a:xfrm>
            <a:off x="1981200" y="4572000"/>
            <a:ext cx="304800" cy="167640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7391400" y="1849326"/>
            <a:ext cx="990600" cy="400110"/>
          </a:xfrm>
          <a:prstGeom prst="rect">
            <a:avLst/>
          </a:prstGeom>
          <a:noFill/>
        </p:spPr>
        <p:txBody>
          <a:bodyPr wrap="square" rtlCol="0">
            <a:spAutoFit/>
          </a:bodyPr>
          <a:lstStyle/>
          <a:p>
            <a:r>
              <a:rPr lang="en-US" sz="1000" b="1" dirty="0" smtClean="0"/>
              <a:t>Naphtha (10%)</a:t>
            </a:r>
            <a:endParaRPr lang="en-US" sz="1000" b="1" dirty="0"/>
          </a:p>
        </p:txBody>
      </p:sp>
      <p:cxnSp>
        <p:nvCxnSpPr>
          <p:cNvPr id="11" name="Straight Arrow Connector 10"/>
          <p:cNvCxnSpPr/>
          <p:nvPr/>
        </p:nvCxnSpPr>
        <p:spPr>
          <a:xfrm>
            <a:off x="4953000" y="4343400"/>
            <a:ext cx="0" cy="0"/>
          </a:xfrm>
          <a:prstGeom prst="straightConnector1">
            <a:avLst/>
          </a:prstGeom>
          <a:ln w="12700">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391400" y="2362200"/>
            <a:ext cx="685800" cy="600164"/>
          </a:xfrm>
          <a:prstGeom prst="rect">
            <a:avLst/>
          </a:prstGeom>
          <a:solidFill>
            <a:schemeClr val="bg1"/>
          </a:solidFill>
        </p:spPr>
        <p:txBody>
          <a:bodyPr wrap="square" rtlCol="0">
            <a:spAutoFit/>
          </a:bodyPr>
          <a:lstStyle/>
          <a:p>
            <a:r>
              <a:rPr lang="en-US" sz="1100" b="1" dirty="0" smtClean="0"/>
              <a:t>Jet Fuel (10%)</a:t>
            </a:r>
            <a:endParaRPr lang="en-US" sz="1100" b="1" dirty="0"/>
          </a:p>
        </p:txBody>
      </p:sp>
      <p:cxnSp>
        <p:nvCxnSpPr>
          <p:cNvPr id="10" name="Straight Arrow Connector 9"/>
          <p:cNvCxnSpPr/>
          <p:nvPr/>
        </p:nvCxnSpPr>
        <p:spPr>
          <a:xfrm>
            <a:off x="6324600" y="3200400"/>
            <a:ext cx="0" cy="2590800"/>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477000" y="4267200"/>
            <a:ext cx="685800" cy="276999"/>
          </a:xfrm>
          <a:prstGeom prst="rect">
            <a:avLst/>
          </a:prstGeom>
          <a:noFill/>
        </p:spPr>
        <p:txBody>
          <a:bodyPr wrap="square" rtlCol="0">
            <a:spAutoFit/>
          </a:bodyPr>
          <a:lstStyle/>
          <a:p>
            <a:r>
              <a:rPr lang="en-US" sz="1200" dirty="0" smtClean="0"/>
              <a:t>5%</a:t>
            </a:r>
            <a:endParaRPr lang="en-US" sz="1200" dirty="0"/>
          </a:p>
        </p:txBody>
      </p:sp>
      <p:sp>
        <p:nvSpPr>
          <p:cNvPr id="16" name="TextBox 15"/>
          <p:cNvSpPr txBox="1"/>
          <p:nvPr/>
        </p:nvSpPr>
        <p:spPr>
          <a:xfrm>
            <a:off x="7455462" y="3290500"/>
            <a:ext cx="685800" cy="276999"/>
          </a:xfrm>
          <a:prstGeom prst="rect">
            <a:avLst/>
          </a:prstGeom>
          <a:noFill/>
        </p:spPr>
        <p:txBody>
          <a:bodyPr wrap="square" rtlCol="0">
            <a:spAutoFit/>
          </a:bodyPr>
          <a:lstStyle/>
          <a:p>
            <a:r>
              <a:rPr lang="en-US" sz="1200" dirty="0" smtClean="0"/>
              <a:t>25%</a:t>
            </a:r>
            <a:endParaRPr lang="en-US" sz="1200" dirty="0"/>
          </a:p>
        </p:txBody>
      </p:sp>
      <p:sp>
        <p:nvSpPr>
          <p:cNvPr id="17" name="TextBox 16"/>
          <p:cNvSpPr txBox="1"/>
          <p:nvPr/>
        </p:nvSpPr>
        <p:spPr>
          <a:xfrm>
            <a:off x="7397484" y="5854651"/>
            <a:ext cx="685800" cy="276999"/>
          </a:xfrm>
          <a:prstGeom prst="rect">
            <a:avLst/>
          </a:prstGeom>
          <a:noFill/>
        </p:spPr>
        <p:txBody>
          <a:bodyPr wrap="square" rtlCol="0">
            <a:spAutoFit/>
          </a:bodyPr>
          <a:lstStyle/>
          <a:p>
            <a:r>
              <a:rPr lang="en-US" sz="1200" dirty="0" smtClean="0"/>
              <a:t>35%</a:t>
            </a:r>
            <a:endParaRPr lang="en-US" sz="1200" dirty="0"/>
          </a:p>
        </p:txBody>
      </p:sp>
      <p:sp>
        <p:nvSpPr>
          <p:cNvPr id="18" name="TextBox 17"/>
          <p:cNvSpPr txBox="1"/>
          <p:nvPr/>
        </p:nvSpPr>
        <p:spPr>
          <a:xfrm>
            <a:off x="3833191" y="4039249"/>
            <a:ext cx="685800" cy="276999"/>
          </a:xfrm>
          <a:prstGeom prst="rect">
            <a:avLst/>
          </a:prstGeom>
          <a:noFill/>
        </p:spPr>
        <p:txBody>
          <a:bodyPr wrap="square" rtlCol="0">
            <a:spAutoFit/>
          </a:bodyPr>
          <a:lstStyle/>
          <a:p>
            <a:r>
              <a:rPr lang="en-US" sz="1200" dirty="0" smtClean="0"/>
              <a:t>20%</a:t>
            </a:r>
            <a:endParaRPr lang="en-US" sz="1200" dirty="0"/>
          </a:p>
        </p:txBody>
      </p:sp>
      <p:sp>
        <p:nvSpPr>
          <p:cNvPr id="19" name="TextBox 18"/>
          <p:cNvSpPr txBox="1"/>
          <p:nvPr/>
        </p:nvSpPr>
        <p:spPr>
          <a:xfrm>
            <a:off x="3846443" y="5463788"/>
            <a:ext cx="685800" cy="276999"/>
          </a:xfrm>
          <a:prstGeom prst="rect">
            <a:avLst/>
          </a:prstGeom>
          <a:noFill/>
        </p:spPr>
        <p:txBody>
          <a:bodyPr wrap="square" rtlCol="0">
            <a:spAutoFit/>
          </a:bodyPr>
          <a:lstStyle/>
          <a:p>
            <a:r>
              <a:rPr lang="en-US" sz="1200" dirty="0" smtClean="0"/>
              <a:t>30%</a:t>
            </a:r>
            <a:endParaRPr lang="en-US" sz="1200" dirty="0"/>
          </a:p>
        </p:txBody>
      </p:sp>
    </p:spTree>
    <p:extLst>
      <p:ext uri="{BB962C8B-B14F-4D97-AF65-F5344CB8AC3E}">
        <p14:creationId xmlns:p14="http://schemas.microsoft.com/office/powerpoint/2010/main" val="14816152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7200" y="914400"/>
            <a:ext cx="8225399" cy="4813300"/>
          </a:xfrm>
        </p:spPr>
        <p:txBody>
          <a:bodyPr/>
          <a:lstStyle/>
          <a:p>
            <a:pPr marL="0" indent="0" algn="ctr">
              <a:buNone/>
            </a:pPr>
            <a:endParaRPr lang="en-US" sz="4400" b="1" dirty="0" smtClean="0"/>
          </a:p>
          <a:p>
            <a:pPr marL="0" indent="0" algn="ctr">
              <a:buNone/>
            </a:pPr>
            <a:endParaRPr lang="en-US" sz="4400" b="1" dirty="0"/>
          </a:p>
          <a:p>
            <a:pPr marL="0" indent="0" algn="ctr">
              <a:buNone/>
            </a:pPr>
            <a:endParaRPr lang="en-US" sz="4400" b="1" dirty="0" smtClean="0"/>
          </a:p>
          <a:p>
            <a:pPr marL="0" indent="0" algn="ctr">
              <a:buNone/>
            </a:pPr>
            <a:r>
              <a:rPr lang="en-US" sz="4400" b="1" dirty="0" err="1" smtClean="0"/>
              <a:t>Mogas</a:t>
            </a:r>
            <a:r>
              <a:rPr lang="en-US" sz="4400" b="1" dirty="0" smtClean="0"/>
              <a:t> Production</a:t>
            </a:r>
            <a:endParaRPr lang="en-US" sz="4400" b="1" dirty="0"/>
          </a:p>
        </p:txBody>
      </p:sp>
    </p:spTree>
    <p:extLst>
      <p:ext uri="{BB962C8B-B14F-4D97-AF65-F5344CB8AC3E}">
        <p14:creationId xmlns:p14="http://schemas.microsoft.com/office/powerpoint/2010/main" val="1617203739"/>
      </p:ext>
    </p:extLst>
  </p:cSld>
  <p:clrMapOvr>
    <a:masterClrMapping/>
  </p:clrMapOvr>
  <p:timing>
    <p:tnLst>
      <p:par>
        <p:cTn id="1" dur="indefinite" restart="never" nodeType="tmRoot"/>
      </p:par>
    </p:tnLst>
  </p:timing>
</p:sld>
</file>

<file path=ppt/theme/theme1.xml><?xml version="1.0" encoding="utf-8"?>
<a:theme xmlns:a="http://schemas.openxmlformats.org/drawingml/2006/main" name="ExxonMobil_Template_Arial">
  <a:themeElements>
    <a:clrScheme name="ExxonMobil2">
      <a:dk1>
        <a:srgbClr val="000000"/>
      </a:dk1>
      <a:lt1>
        <a:srgbClr val="FFFFFF"/>
      </a:lt1>
      <a:dk2>
        <a:srgbClr val="ED1C2E"/>
      </a:dk2>
      <a:lt2>
        <a:srgbClr val="5A5A5A"/>
      </a:lt2>
      <a:accent1>
        <a:srgbClr val="0C479D"/>
      </a:accent1>
      <a:accent2>
        <a:srgbClr val="00A3E0"/>
      </a:accent2>
      <a:accent3>
        <a:srgbClr val="00ACA8"/>
      </a:accent3>
      <a:accent4>
        <a:srgbClr val="B4D405"/>
      </a:accent4>
      <a:accent5>
        <a:srgbClr val="FFD700"/>
      </a:accent5>
      <a:accent6>
        <a:srgbClr val="ED8B00"/>
      </a:accent6>
      <a:hlink>
        <a:srgbClr val="0C479D"/>
      </a:hlink>
      <a:folHlink>
        <a:srgbClr val="00A3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12700"/>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ExxonMobil_Template_Arial">
  <a:themeElements>
    <a:clrScheme name="ExxonMobil2">
      <a:dk1>
        <a:srgbClr val="000000"/>
      </a:dk1>
      <a:lt1>
        <a:srgbClr val="FFFFFF"/>
      </a:lt1>
      <a:dk2>
        <a:srgbClr val="ED1C2E"/>
      </a:dk2>
      <a:lt2>
        <a:srgbClr val="5A5A5A"/>
      </a:lt2>
      <a:accent1>
        <a:srgbClr val="0C479D"/>
      </a:accent1>
      <a:accent2>
        <a:srgbClr val="00A3E0"/>
      </a:accent2>
      <a:accent3>
        <a:srgbClr val="00ACA8"/>
      </a:accent3>
      <a:accent4>
        <a:srgbClr val="B4D405"/>
      </a:accent4>
      <a:accent5>
        <a:srgbClr val="FFD700"/>
      </a:accent5>
      <a:accent6>
        <a:srgbClr val="ED8B00"/>
      </a:accent6>
      <a:hlink>
        <a:srgbClr val="0C479D"/>
      </a:hlink>
      <a:folHlink>
        <a:srgbClr val="00A3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12700"/>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ExxonMobil_Template_Arial">
  <a:themeElements>
    <a:clrScheme name="ExxonMobil2">
      <a:dk1>
        <a:srgbClr val="000000"/>
      </a:dk1>
      <a:lt1>
        <a:srgbClr val="FFFFFF"/>
      </a:lt1>
      <a:dk2>
        <a:srgbClr val="ED1C2E"/>
      </a:dk2>
      <a:lt2>
        <a:srgbClr val="5A5A5A"/>
      </a:lt2>
      <a:accent1>
        <a:srgbClr val="0C479D"/>
      </a:accent1>
      <a:accent2>
        <a:srgbClr val="00A3E0"/>
      </a:accent2>
      <a:accent3>
        <a:srgbClr val="00ACA8"/>
      </a:accent3>
      <a:accent4>
        <a:srgbClr val="B4D405"/>
      </a:accent4>
      <a:accent5>
        <a:srgbClr val="FFD700"/>
      </a:accent5>
      <a:accent6>
        <a:srgbClr val="ED8B00"/>
      </a:accent6>
      <a:hlink>
        <a:srgbClr val="0C479D"/>
      </a:hlink>
      <a:folHlink>
        <a:srgbClr val="00A3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12700"/>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Application xmlns="http://www.sap.com/cof/ao/powerpoint/application">
  <com.sap.ip.bi.pioneer>
    <Version>4</Version>
    <AAO_Revision>2.3.0.57241</AAO_Revision>
    <RefreshOnOpen>False</RefreshOnOpen>
    <PlanningModeSetToChangeMode>True</PlanningModeSetToChangeMode>
    <Cleaned>False</Cleaned>
    <ForcePromptOnInitialRefresh>False</ForcePromptOnInitialRefresh>
    <StorePromptsInDocument>True</StorePromptsInDocument>
    <MergeVariables>False</MergeVariables>
    <WorkingMode>Local</WorkingMode>
    <RefreshPlanningObjectsOnRefreshAll>True</RefreshPlanningObjectsOnRefreshAll>
    <Items/>
  </com.sap.ip.bi.pioneer>
</Application>
</file>

<file path=customXml/item2.xml><?xml version="1.0" encoding="utf-8"?>
<ct:contentTypeSchema xmlns:ct="http://schemas.microsoft.com/office/2006/metadata/contentType" xmlns:ma="http://schemas.microsoft.com/office/2006/metadata/properties/metaAttributes" ct:_="" ma:_="" ma:contentTypeName="Default Document" ma:contentTypeID="0x0101008E2A78AE2DDD7C4494E2F8EB84825A6F00DAA4B96DED3C164AB5F54D8CBA09A791" ma:contentTypeVersion="4" ma:contentTypeDescription="Default ExxonMobil Document" ma:contentTypeScope="" ma:versionID="663111945c54bcb25dcccee993553a35">
  <xsd:schema xmlns:xsd="http://www.w3.org/2001/XMLSchema" xmlns:xs="http://www.w3.org/2001/XMLSchema" xmlns:p="http://schemas.microsoft.com/office/2006/metadata/properties" xmlns:ns2="677cf30f-ea61-4d19-afcb-5c7ccc741da8" targetNamespace="http://schemas.microsoft.com/office/2006/metadata/properties" ma:root="true" ma:fieldsID="3eb321f94f0246c2b2e3c28a4fadf7b4" ns2:_="">
    <xsd:import namespace="677cf30f-ea61-4d19-afcb-5c7ccc741da8"/>
    <xsd:element name="properties">
      <xsd:complexType>
        <xsd:sequence>
          <xsd:element name="documentManagement">
            <xsd:complexType>
              <xsd:all>
                <xsd:element ref="ns2:MPI_x005f_x0020_Classification"/>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7cf30f-ea61-4d19-afcb-5c7ccc741da8" elementFormDefault="qualified">
    <xsd:import namespace="http://schemas.microsoft.com/office/2006/documentManagement/types"/>
    <xsd:import namespace="http://schemas.microsoft.com/office/infopath/2007/PartnerControls"/>
    <xsd:element name="MPI_x005f_x0020_Classification" ma:index="8" ma:displayName="MPI Classification" ma:default="Not Classified" ma:description="" ma:format="Dropdown" ma:internalName="MPI_x0020_Classification" ma:readOnly="false">
      <xsd:simpleType>
        <xsd:restriction base="dms:Choice">
          <xsd:enumeration value="Not Classified"/>
          <xsd:enumeration value="Proprietary"/>
          <xsd:enumeration value="Private"/>
          <xsd:enumeration value="Restricted Distribution"/>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Application xmlns="http://www.sap.com/cof/powerpoint/application">
  <Version>2</Version>
  <Revision>2.3.0.57241</Revision>
</Application>
</file>

<file path=customXml/item4.xml><?xml version="1.0" encoding="utf-8"?>
<p:properties xmlns:p="http://schemas.microsoft.com/office/2006/metadata/properties" xmlns:xsi="http://www.w3.org/2001/XMLSchema-instance" xmlns:pc="http://schemas.microsoft.com/office/infopath/2007/PartnerControls">
  <documentManagement>
    <MPI_x005f_x0020_Classification xmlns="677cf30f-ea61-4d19-afcb-5c7ccc741da8">Not Classified</MPI_x005f_x0020_Classification>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9469C3AF-3247-48B9-B567-B0044F75B2DE}">
  <ds:schemaRefs>
    <ds:schemaRef ds:uri="http://www.sap.com/cof/ao/powerpoint/application"/>
  </ds:schemaRefs>
</ds:datastoreItem>
</file>

<file path=customXml/itemProps2.xml><?xml version="1.0" encoding="utf-8"?>
<ds:datastoreItem xmlns:ds="http://schemas.openxmlformats.org/officeDocument/2006/customXml" ds:itemID="{DA34993A-7811-4026-99A5-C7FE50D17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7cf30f-ea61-4d19-afcb-5c7ccc741d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6C5622-9ABC-4AAE-8600-68CFFF6BC6F1}">
  <ds:schemaRefs>
    <ds:schemaRef ds:uri="http://www.sap.com/cof/powerpoint/application"/>
  </ds:schemaRefs>
</ds:datastoreItem>
</file>

<file path=customXml/itemProps4.xml><?xml version="1.0" encoding="utf-8"?>
<ds:datastoreItem xmlns:ds="http://schemas.openxmlformats.org/officeDocument/2006/customXml" ds:itemID="{EC78F8D6-93D3-4F17-BD5C-BD9288381D87}">
  <ds:schemaRefs>
    <ds:schemaRef ds:uri="http://purl.org/dc/elements/1.1/"/>
    <ds:schemaRef ds:uri="http://schemas.microsoft.com/office/2006/documentManagement/types"/>
    <ds:schemaRef ds:uri="http://purl.org/dc/terms/"/>
    <ds:schemaRef ds:uri="677cf30f-ea61-4d19-afcb-5c7ccc741da8"/>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5.xml><?xml version="1.0" encoding="utf-8"?>
<ds:datastoreItem xmlns:ds="http://schemas.openxmlformats.org/officeDocument/2006/customXml" ds:itemID="{45BE43E0-CA9E-4414-BDF2-FE08EE4A58EE}">
  <ds:schemaRefs>
    <ds:schemaRef ds:uri="http://schemas.microsoft.com/sharepoint/v3/contenttype/forms"/>
  </ds:schemaRefs>
</ds:datastoreItem>
</file>

<file path=customXml/itemProps6.xml><?xml version="1.0" encoding="utf-8"?>
<ds:datastoreItem xmlns:ds="http://schemas.openxmlformats.org/officeDocument/2006/customXml" ds:itemID="{5F8913A2-4B38-49EF-8AF9-90913A5C7202}">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otalTime>1619</TotalTime>
  <Words>550</Words>
  <Application>Microsoft Office PowerPoint</Application>
  <PresentationFormat>On-screen Show (4:3)</PresentationFormat>
  <Paragraphs>238</Paragraphs>
  <Slides>30</Slides>
  <Notes>7</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2</vt:i4>
      </vt:variant>
      <vt:variant>
        <vt:lpstr>Slide Titles</vt:lpstr>
      </vt:variant>
      <vt:variant>
        <vt:i4>30</vt:i4>
      </vt:variant>
    </vt:vector>
  </HeadingPairs>
  <TitlesOfParts>
    <vt:vector size="39" baseType="lpstr">
      <vt:lpstr>Arial</vt:lpstr>
      <vt:lpstr>Calibri</vt:lpstr>
      <vt:lpstr>Times New Roman</vt:lpstr>
      <vt:lpstr>ヒラギノ角ゴ Pro W3</vt:lpstr>
      <vt:lpstr>ExxonMobil_Template_Arial</vt:lpstr>
      <vt:lpstr>1_ExxonMobil_Template_Arial</vt:lpstr>
      <vt:lpstr>2_ExxonMobil_Template_Arial</vt:lpstr>
      <vt:lpstr>Visio</vt:lpstr>
      <vt:lpstr>VISIO</vt:lpstr>
      <vt:lpstr>Refining Processes</vt:lpstr>
      <vt:lpstr>European Refining Overview</vt:lpstr>
      <vt:lpstr>European Refining Overview</vt:lpstr>
      <vt:lpstr>European Refining Overview</vt:lpstr>
      <vt:lpstr>Demand Shifts Toward Lighter Oil Products</vt:lpstr>
      <vt:lpstr>Simplified Fuels Refining</vt:lpstr>
      <vt:lpstr>Hydroskimming Refinery</vt:lpstr>
      <vt:lpstr>Vacuum Distillation Refinery</vt:lpstr>
      <vt:lpstr>PowerPoint Presentation</vt:lpstr>
      <vt:lpstr>Naphtha Streams Before Mogas Processing</vt:lpstr>
      <vt:lpstr>Catalytic Reforming</vt:lpstr>
      <vt:lpstr>Isomerisation</vt:lpstr>
      <vt:lpstr>Alkylation</vt:lpstr>
      <vt:lpstr>PowerPoint Presentation</vt:lpstr>
      <vt:lpstr>Hydroskimming Refinery</vt:lpstr>
      <vt:lpstr>Vacuum distillation</vt:lpstr>
      <vt:lpstr>Typical Gas Oil Conversion Refinery in Europe</vt:lpstr>
      <vt:lpstr>Hydrocracking Refinery</vt:lpstr>
      <vt:lpstr>PowerPoint Presentation</vt:lpstr>
      <vt:lpstr>Conversion Refinery</vt:lpstr>
      <vt:lpstr>Residue Conversion Processes</vt:lpstr>
      <vt:lpstr>Conversion Processes</vt:lpstr>
      <vt:lpstr>PowerPoint Presentation</vt:lpstr>
      <vt:lpstr>Hydrotreaters in a High Conversion Refinery</vt:lpstr>
      <vt:lpstr>PowerPoint Presentation</vt:lpstr>
      <vt:lpstr>Back-up</vt:lpstr>
      <vt:lpstr>Back-up</vt:lpstr>
      <vt:lpstr>Back-up</vt:lpstr>
      <vt:lpstr>Back-up</vt:lpstr>
      <vt:lpstr>Rotterdam Flexicoker</vt:lpstr>
    </vt:vector>
  </TitlesOfParts>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European Refining Overview</dc:title>
  <dc:creator>Van Eylen, Danny</dc:creator>
  <cp:lastModifiedBy>Chadwick, Matthew D</cp:lastModifiedBy>
  <cp:revision>48</cp:revision>
  <cp:lastPrinted>2016-10-06T07:44:27Z</cp:lastPrinted>
  <dcterms:created xsi:type="dcterms:W3CDTF">2015-10-05T14:22:57Z</dcterms:created>
  <dcterms:modified xsi:type="dcterms:W3CDTF">2019-04-10T06:50:10Z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0x0101008E2A78AE2DDD7C4494E2F8EB84825A6F00DAA4B96DED3C164AB5F54D8CBA09A791</vt:lpwstr>
  </property>
</Properties>
</file>